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B5854"/>
        </a:solidFill>
        <a:effectLst/>
        <a:uFillTx/>
        <a:latin typeface="Avenir Medium"/>
        <a:ea typeface="Avenir Medium"/>
        <a:cs typeface="Avenir Medium"/>
        <a:sym typeface="Avenir Medium"/>
      </a:defRPr>
    </a:lvl1pPr>
    <a:lvl2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B5854"/>
        </a:solidFill>
        <a:effectLst/>
        <a:uFillTx/>
        <a:latin typeface="Avenir Medium"/>
        <a:ea typeface="Avenir Medium"/>
        <a:cs typeface="Avenir Medium"/>
        <a:sym typeface="Avenir Medium"/>
      </a:defRPr>
    </a:lvl2pPr>
    <a:lvl3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B5854"/>
        </a:solidFill>
        <a:effectLst/>
        <a:uFillTx/>
        <a:latin typeface="Avenir Medium"/>
        <a:ea typeface="Avenir Medium"/>
        <a:cs typeface="Avenir Medium"/>
        <a:sym typeface="Avenir Medium"/>
      </a:defRPr>
    </a:lvl3pPr>
    <a:lvl4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B5854"/>
        </a:solidFill>
        <a:effectLst/>
        <a:uFillTx/>
        <a:latin typeface="Avenir Medium"/>
        <a:ea typeface="Avenir Medium"/>
        <a:cs typeface="Avenir Medium"/>
        <a:sym typeface="Avenir Medium"/>
      </a:defRPr>
    </a:lvl4pPr>
    <a:lvl5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B5854"/>
        </a:solidFill>
        <a:effectLst/>
        <a:uFillTx/>
        <a:latin typeface="Avenir Medium"/>
        <a:ea typeface="Avenir Medium"/>
        <a:cs typeface="Avenir Medium"/>
        <a:sym typeface="Avenir Medium"/>
      </a:defRPr>
    </a:lvl5pPr>
    <a:lvl6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B5854"/>
        </a:solidFill>
        <a:effectLst/>
        <a:uFillTx/>
        <a:latin typeface="Avenir Medium"/>
        <a:ea typeface="Avenir Medium"/>
        <a:cs typeface="Avenir Medium"/>
        <a:sym typeface="Avenir Medium"/>
      </a:defRPr>
    </a:lvl6pPr>
    <a:lvl7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B5854"/>
        </a:solidFill>
        <a:effectLst/>
        <a:uFillTx/>
        <a:latin typeface="Avenir Medium"/>
        <a:ea typeface="Avenir Medium"/>
        <a:cs typeface="Avenir Medium"/>
        <a:sym typeface="Avenir Medium"/>
      </a:defRPr>
    </a:lvl7pPr>
    <a:lvl8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B5854"/>
        </a:solidFill>
        <a:effectLst/>
        <a:uFillTx/>
        <a:latin typeface="Avenir Medium"/>
        <a:ea typeface="Avenir Medium"/>
        <a:cs typeface="Avenir Medium"/>
        <a:sym typeface="Avenir Medium"/>
      </a:defRPr>
    </a:lvl8pPr>
    <a:lvl9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B5854"/>
        </a:solidFill>
        <a:effectLst/>
        <a:uFillTx/>
        <a:latin typeface="Avenir Medium"/>
        <a:ea typeface="Avenir Medium"/>
        <a:cs typeface="Avenir Medium"/>
        <a:sym typeface="Avenir Medium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5B5854"/>
      </a:tcTxStyle>
      <a:tcStyle>
        <a:tcBdr>
          <a:left>
            <a:ln w="25400" cap="flat">
              <a:solidFill>
                <a:srgbClr val="5B5854"/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5B5854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B5854"/>
              </a:solidFill>
              <a:prstDash val="solid"/>
              <a:miter lim="400000"/>
            </a:ln>
          </a:top>
          <a:bottom>
            <a:ln w="12700" cap="flat">
              <a:solidFill>
                <a:srgbClr val="5B5854"/>
              </a:solidFill>
              <a:prstDash val="solid"/>
              <a:miter lim="400000"/>
            </a:ln>
          </a:bottom>
          <a:insideH>
            <a:ln w="12700" cap="flat">
              <a:solidFill>
                <a:srgbClr val="5B5854"/>
              </a:solidFill>
              <a:prstDash val="solid"/>
              <a:miter lim="400000"/>
            </a:ln>
          </a:insideH>
          <a:insideV>
            <a:ln w="25400" cap="flat">
              <a:solidFill>
                <a:srgbClr val="5B5854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2">
              <a:hueOff val="-1122706"/>
              <a:satOff val="6504"/>
              <a:lumOff val="15871"/>
              <a:alpha val="17000"/>
            </a:scheme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12700" cap="flat">
              <a:noFill/>
              <a:miter lim="400000"/>
            </a:ln>
          </a:left>
          <a:right>
            <a:ln w="38100" cap="flat">
              <a:solidFill>
                <a:srgbClr val="5B5854"/>
              </a:solidFill>
              <a:prstDash val="solid"/>
              <a:miter lim="400000"/>
            </a:ln>
          </a:right>
          <a:top>
            <a:ln w="12700" cap="flat">
              <a:solidFill>
                <a:srgbClr val="5B5854"/>
              </a:solidFill>
              <a:prstDash val="solid"/>
              <a:miter lim="400000"/>
            </a:ln>
          </a:top>
          <a:bottom>
            <a:ln w="12700" cap="flat">
              <a:solidFill>
                <a:srgbClr val="5B5854"/>
              </a:solidFill>
              <a:prstDash val="solid"/>
              <a:miter lim="400000"/>
            </a:ln>
          </a:bottom>
          <a:insideH>
            <a:ln w="12700" cap="flat">
              <a:solidFill>
                <a:srgbClr val="5B5854"/>
              </a:solidFill>
              <a:prstDash val="solid"/>
              <a:miter lim="400000"/>
            </a:ln>
          </a:insideH>
          <a:insideV>
            <a:ln w="12700" cap="flat">
              <a:solidFill>
                <a:srgbClr val="5B5854"/>
              </a:solidFill>
              <a:prstDash val="solid"/>
              <a:miter lim="400000"/>
            </a:ln>
          </a:insideV>
        </a:tcBdr>
        <a:fill>
          <a:solidFill>
            <a:srgbClr val="809E35">
              <a:alpha val="10000"/>
            </a:srgbClr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12700" cap="flat">
              <a:solidFill>
                <a:srgbClr val="5B5854"/>
              </a:solidFill>
              <a:prstDash val="solid"/>
              <a:miter lim="400000"/>
            </a:ln>
          </a:left>
          <a:right>
            <a:ln w="12700" cap="flat">
              <a:solidFill>
                <a:srgbClr val="5B5854"/>
              </a:solidFill>
              <a:prstDash val="solid"/>
              <a:miter lim="400000"/>
            </a:ln>
          </a:right>
          <a:top>
            <a:ln w="38100" cap="flat">
              <a:solidFill>
                <a:srgbClr val="5B585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B5854"/>
              </a:solidFill>
              <a:prstDash val="solid"/>
              <a:miter lim="400000"/>
            </a:ln>
          </a:insideH>
          <a:insideV>
            <a:ln w="12700" cap="flat">
              <a:solidFill>
                <a:srgbClr val="5B5854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12700" cap="flat">
              <a:solidFill>
                <a:srgbClr val="5B5854"/>
              </a:solidFill>
              <a:prstDash val="solid"/>
              <a:miter lim="400000"/>
            </a:ln>
          </a:left>
          <a:right>
            <a:ln w="12700" cap="flat">
              <a:solidFill>
                <a:srgbClr val="5B5854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8100" cap="flat">
              <a:solidFill>
                <a:srgbClr val="5B5854"/>
              </a:solidFill>
              <a:prstDash val="solid"/>
              <a:miter lim="400000"/>
            </a:ln>
          </a:bottom>
          <a:insideH>
            <a:ln w="12700" cap="flat">
              <a:solidFill>
                <a:srgbClr val="5B5854"/>
              </a:solidFill>
              <a:prstDash val="solid"/>
              <a:miter lim="400000"/>
            </a:ln>
          </a:insideH>
          <a:insideV>
            <a:ln w="12700" cap="flat">
              <a:solidFill>
                <a:srgbClr val="5B5854"/>
              </a:solidFill>
              <a:prstDash val="solid"/>
              <a:miter lim="400000"/>
            </a:ln>
          </a:insideV>
        </a:tcBdr>
        <a:fill>
          <a:solidFill>
            <a:srgbClr val="619E5C">
              <a:alpha val="15000"/>
            </a:srgb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5B5854"/>
      </a:tcTxStyle>
      <a:tcStyle>
        <a:tcBdr>
          <a:left>
            <a:ln w="12700" cap="flat">
              <a:solidFill>
                <a:srgbClr val="BDBBB3"/>
              </a:solidFill>
              <a:prstDash val="solid"/>
              <a:miter lim="400000"/>
            </a:ln>
          </a:left>
          <a:right>
            <a:ln w="12700" cap="flat">
              <a:solidFill>
                <a:srgbClr val="BDBBB3"/>
              </a:solidFill>
              <a:prstDash val="solid"/>
              <a:miter lim="400000"/>
            </a:ln>
          </a:right>
          <a:top>
            <a:ln w="12700" cap="flat">
              <a:solidFill>
                <a:srgbClr val="A5A59F"/>
              </a:solidFill>
              <a:prstDash val="solid"/>
              <a:miter lim="400000"/>
            </a:ln>
          </a:top>
          <a:bottom>
            <a:ln w="12700" cap="flat">
              <a:solidFill>
                <a:srgbClr val="A5A59F"/>
              </a:solidFill>
              <a:prstDash val="solid"/>
              <a:miter lim="400000"/>
            </a:ln>
          </a:bottom>
          <a:insideH>
            <a:ln w="12700" cap="flat">
              <a:solidFill>
                <a:srgbClr val="A5A59F"/>
              </a:solidFill>
              <a:prstDash val="solid"/>
              <a:miter lim="400000"/>
            </a:ln>
          </a:insideH>
          <a:insideV>
            <a:ln w="12700" cap="flat">
              <a:solidFill>
                <a:srgbClr val="BDBBB3"/>
              </a:solidFill>
              <a:prstDash val="solid"/>
              <a:miter lim="400000"/>
            </a:ln>
          </a:insideV>
        </a:tcBdr>
        <a:fill>
          <a:solidFill>
            <a:srgbClr val="E7E3D2"/>
          </a:solidFill>
        </a:fill>
      </a:tcStyle>
    </a:wholeTbl>
    <a:band2H>
      <a:tcTxStyle/>
      <a:tcStyle>
        <a:tcBdr/>
        <a:fill>
          <a:solidFill>
            <a:srgbClr val="F6F2E5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A5A59F"/>
              </a:solidFill>
              <a:prstDash val="solid"/>
              <a:miter lim="400000"/>
            </a:ln>
          </a:right>
          <a:top>
            <a:ln w="12700" cap="flat">
              <a:solidFill>
                <a:srgbClr val="A5A59F"/>
              </a:solidFill>
              <a:prstDash val="solid"/>
              <a:miter lim="400000"/>
            </a:ln>
          </a:top>
          <a:bottom>
            <a:ln w="12700" cap="flat">
              <a:solidFill>
                <a:srgbClr val="A5A59F"/>
              </a:solidFill>
              <a:prstDash val="solid"/>
              <a:miter lim="400000"/>
            </a:ln>
          </a:bottom>
          <a:insideH>
            <a:ln w="12700" cap="flat">
              <a:solidFill>
                <a:srgbClr val="A5A59F"/>
              </a:solidFill>
              <a:prstDash val="solid"/>
              <a:miter lim="400000"/>
            </a:ln>
          </a:insideH>
          <a:insideV>
            <a:ln w="12700" cap="flat">
              <a:solidFill>
                <a:srgbClr val="A5A59F"/>
              </a:solidFill>
              <a:prstDash val="solid"/>
              <a:miter lim="400000"/>
            </a:ln>
          </a:insideV>
        </a:tcBdr>
        <a:fill>
          <a:solidFill>
            <a:srgbClr val="D3CDB7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12700" cap="flat">
              <a:solidFill>
                <a:srgbClr val="A5A59F"/>
              </a:solidFill>
              <a:prstDash val="solid"/>
              <a:miter lim="400000"/>
            </a:ln>
          </a:left>
          <a:right>
            <a:ln w="12700" cap="flat">
              <a:solidFill>
                <a:srgbClr val="A5A59F"/>
              </a:solidFill>
              <a:prstDash val="solid"/>
              <a:miter lim="400000"/>
            </a:ln>
          </a:right>
          <a:top>
            <a:ln w="12700" cap="flat">
              <a:solidFill>
                <a:srgbClr val="A5A59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A5A59F"/>
              </a:solidFill>
              <a:prstDash val="solid"/>
              <a:miter lim="400000"/>
            </a:ln>
          </a:insideH>
          <a:insideV>
            <a:ln w="12700" cap="flat">
              <a:solidFill>
                <a:srgbClr val="A5A59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8E755A"/>
              </a:solidFill>
              <a:prstDash val="solid"/>
              <a:miter lim="400000"/>
            </a:ln>
          </a:left>
          <a:right>
            <a:ln w="12700" cap="flat">
              <a:solidFill>
                <a:srgbClr val="8E755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A5A59F"/>
              </a:solidFill>
              <a:prstDash val="solid"/>
              <a:miter lim="400000"/>
            </a:ln>
          </a:bottom>
          <a:insideH>
            <a:ln w="12700" cap="flat">
              <a:solidFill>
                <a:srgbClr val="8E755A"/>
              </a:solidFill>
              <a:prstDash val="solid"/>
              <a:miter lim="400000"/>
            </a:ln>
          </a:insideH>
          <a:insideV>
            <a:ln w="12700" cap="flat">
              <a:solidFill>
                <a:srgbClr val="8E755A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5B585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DBBB3"/>
              </a:solidFill>
              <a:prstDash val="solid"/>
              <a:miter lim="400000"/>
            </a:ln>
          </a:top>
          <a:bottom>
            <a:ln w="12700" cap="flat">
              <a:solidFill>
                <a:srgbClr val="BDBBB3"/>
              </a:solidFill>
              <a:prstDash val="solid"/>
              <a:miter lim="400000"/>
            </a:ln>
          </a:bottom>
          <a:insideH>
            <a:ln w="12700" cap="flat">
              <a:solidFill>
                <a:srgbClr val="BDBBB3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3DA"/>
          </a:solidFill>
        </a:fill>
      </a:tcStyle>
    </a:wholeTbl>
    <a:band2H>
      <a:tcTxStyle/>
      <a:tcStyle>
        <a:tcBdr/>
        <a:fill>
          <a:solidFill>
            <a:srgbClr val="F9F5E8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12700" cap="flat">
              <a:solidFill>
                <a:srgbClr val="A5A59F"/>
              </a:solidFill>
              <a:prstDash val="solid"/>
              <a:miter lim="400000"/>
            </a:ln>
          </a:left>
          <a:right>
            <a:ln w="12700" cap="flat">
              <a:solidFill>
                <a:srgbClr val="A5A59F"/>
              </a:solidFill>
              <a:prstDash val="solid"/>
              <a:miter lim="400000"/>
            </a:ln>
          </a:right>
          <a:top>
            <a:ln w="12700" cap="flat">
              <a:solidFill>
                <a:srgbClr val="A5A59F"/>
              </a:solidFill>
              <a:prstDash val="solid"/>
              <a:miter lim="400000"/>
            </a:ln>
          </a:top>
          <a:bottom>
            <a:ln w="12700" cap="flat">
              <a:solidFill>
                <a:srgbClr val="A5A59F"/>
              </a:solidFill>
              <a:prstDash val="solid"/>
              <a:miter lim="400000"/>
            </a:ln>
          </a:bottom>
          <a:insideH>
            <a:ln w="12700" cap="flat">
              <a:solidFill>
                <a:srgbClr val="A5A59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6D5D0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DBBB3"/>
              </a:solidFill>
              <a:prstDash val="solid"/>
              <a:miter lim="400000"/>
            </a:ln>
          </a:top>
          <a:bottom>
            <a:ln w="12700" cap="flat">
              <a:solidFill>
                <a:srgbClr val="A5A59F"/>
              </a:solidFill>
              <a:prstDash val="solid"/>
              <a:miter lim="400000"/>
            </a:ln>
          </a:bottom>
          <a:insideH>
            <a:ln w="12700" cap="flat">
              <a:solidFill>
                <a:srgbClr val="4D616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5A59F"/>
              </a:solidFill>
              <a:prstDash val="solid"/>
              <a:miter lim="400000"/>
            </a:ln>
          </a:top>
          <a:bottom>
            <a:ln w="12700" cap="flat">
              <a:solidFill>
                <a:srgbClr val="BDBBB3"/>
              </a:solidFill>
              <a:prstDash val="solid"/>
              <a:miter lim="400000"/>
            </a:ln>
          </a:bottom>
          <a:insideH>
            <a:ln w="12700" cap="flat">
              <a:solidFill>
                <a:srgbClr val="657477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5B585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FECE2"/>
          </a:solidFill>
        </a:fill>
      </a:tcStyle>
    </a:wholeTbl>
    <a:band2H>
      <a:tcTxStyle/>
      <a:tcStyle>
        <a:tcBdr/>
        <a:fill>
          <a:solidFill>
            <a:srgbClr val="FFFBF1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A29A85"/>
              </a:solidFill>
              <a:prstDash val="solid"/>
              <a:miter lim="400000"/>
            </a:ln>
          </a:right>
          <a:top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E4D8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29A85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A29A85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A29A85"/>
              </a:solidFill>
              <a:prstDash val="solid"/>
              <a:miter lim="400000"/>
            </a:ln>
          </a:bottom>
          <a:insideH>
            <a:ln w="12700" cap="flat">
              <a:solidFill>
                <a:srgbClr val="A29A85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5B585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6D2C0">
              <a:alpha val="50000"/>
            </a:srgbClr>
          </a:solidFill>
        </a:fill>
      </a:tcStyle>
    </a:wholeTbl>
    <a:band2H>
      <a:tcTxStyle/>
      <a:tcStyle>
        <a:tcBdr/>
        <a:fill>
          <a:solidFill>
            <a:srgbClr val="E9E7DC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5BEAA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6D2C0">
              <a:alpha val="25000"/>
            </a:srgbClr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28C7D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5B5854"/>
      </a:tcTxStyle>
      <a:tcStyle>
        <a:tcBdr>
          <a:left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left>
          <a:right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top>
          <a:bottom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bottom>
          <a:insideH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insideH>
          <a:insideV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2">
              <a:hueOff val="-1122706"/>
              <a:satOff val="6504"/>
              <a:lumOff val="15871"/>
              <a:alpha val="12000"/>
            </a:scheme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12700" cap="flat">
              <a:noFill/>
              <a:miter lim="400000"/>
            </a:ln>
          </a:left>
          <a:right>
            <a:ln w="50800" cap="flat">
              <a:solidFill>
                <a:schemeClr val="accent5">
                  <a:alpha val="75000"/>
                </a:schemeClr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top>
          <a:bottom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bottom>
          <a:insideH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insideH>
          <a:insideV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left>
          <a:right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right>
          <a:top>
            <a:ln w="50800" cap="flat">
              <a:solidFill>
                <a:schemeClr val="accent5">
                  <a:alpha val="75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insideH>
          <a:insideV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left>
          <a:right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50800" cap="flat">
              <a:solidFill>
                <a:schemeClr val="accent5">
                  <a:alpha val="75000"/>
                </a:schemeClr>
              </a:solidFill>
              <a:prstDash val="solid"/>
              <a:miter lim="400000"/>
            </a:ln>
          </a:bottom>
          <a:insideH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insideH>
          <a:insideV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86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6" name="Shape 15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673100" y="3835400"/>
            <a:ext cx="11658600" cy="3886200"/>
          </a:xfrm>
          <a:prstGeom prst="rect">
            <a:avLst/>
          </a:prstGeom>
        </p:spPr>
        <p:txBody>
          <a:bodyPr/>
          <a:lstStyle>
            <a:lvl1pPr>
              <a:defRPr sz="10400" spc="208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73100" y="2070100"/>
            <a:ext cx="11658600" cy="17780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z="5400" cap="all" spc="215">
                <a:solidFill>
                  <a:srgbClr val="FFFFFF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0" indent="0" algn="ctr">
              <a:spcBef>
                <a:spcPts val="0"/>
              </a:spcBef>
              <a:buSzTx/>
              <a:buNone/>
              <a:defRPr sz="5400" cap="all" spc="215">
                <a:solidFill>
                  <a:srgbClr val="FFFFFF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0" indent="0" algn="ctr">
              <a:spcBef>
                <a:spcPts val="0"/>
              </a:spcBef>
              <a:buSzTx/>
              <a:buNone/>
              <a:defRPr sz="5400" cap="all" spc="215">
                <a:solidFill>
                  <a:srgbClr val="FFFFFF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0" indent="0" algn="ctr">
              <a:spcBef>
                <a:spcPts val="0"/>
              </a:spcBef>
              <a:buSzTx/>
              <a:buNone/>
              <a:defRPr sz="5400" cap="all" spc="215">
                <a:solidFill>
                  <a:srgbClr val="FFFFFF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0" indent="0" algn="ctr">
              <a:spcBef>
                <a:spcPts val="0"/>
              </a:spcBef>
              <a:buSzTx/>
              <a:buNone/>
              <a:defRPr sz="5400" cap="all" spc="215">
                <a:solidFill>
                  <a:srgbClr val="FFFFFF"/>
                </a:solidFill>
                <a:latin typeface="+mn-lt"/>
                <a:ea typeface="+mn-ea"/>
                <a:cs typeface="+mn-cs"/>
                <a:sym typeface="Futur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533400" y="3479800"/>
            <a:ext cx="11938000" cy="5765800"/>
          </a:xfrm>
          <a:prstGeom prst="rect">
            <a:avLst/>
          </a:prstGeom>
          <a:effectLst>
            <a:outerShdw blurRad="127000" dist="76200" dir="2700000" rotWithShape="0">
              <a:srgbClr val="000000">
                <a:alpha val="75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73100" y="1168400"/>
            <a:ext cx="11658600" cy="1333500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7400" spc="148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73100" y="508000"/>
            <a:ext cx="11658600" cy="6731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ClrTx/>
              <a:buSzTx/>
              <a:buNone/>
              <a:defRPr sz="4000" cap="all" spc="79">
                <a:solidFill>
                  <a:srgbClr val="FFFFFF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0" indent="0" algn="ctr">
              <a:spcBef>
                <a:spcPts val="0"/>
              </a:spcBef>
              <a:buClrTx/>
              <a:buSzTx/>
              <a:buNone/>
              <a:defRPr sz="4000" cap="all" spc="79">
                <a:solidFill>
                  <a:srgbClr val="FFFFFF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0" indent="0" algn="ctr">
              <a:spcBef>
                <a:spcPts val="0"/>
              </a:spcBef>
              <a:buClrTx/>
              <a:buSzTx/>
              <a:buNone/>
              <a:defRPr sz="4000" cap="all" spc="79">
                <a:solidFill>
                  <a:srgbClr val="FFFFFF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0" indent="0" algn="ctr">
              <a:spcBef>
                <a:spcPts val="0"/>
              </a:spcBef>
              <a:buClrTx/>
              <a:buSzTx/>
              <a:buNone/>
              <a:defRPr sz="4000" cap="all" spc="79">
                <a:solidFill>
                  <a:srgbClr val="FFFFFF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0" indent="0" algn="ctr">
              <a:spcBef>
                <a:spcPts val="0"/>
              </a:spcBef>
              <a:buClrTx/>
              <a:buSzTx/>
              <a:buNone/>
              <a:defRPr sz="4000" cap="all" spc="79">
                <a:solidFill>
                  <a:srgbClr val="FFFFFF"/>
                </a:solidFill>
                <a:latin typeface="+mn-lt"/>
                <a:ea typeface="+mn-ea"/>
                <a:cs typeface="+mn-cs"/>
                <a:sym typeface="Futur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 Al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Image"/>
          <p:cNvSpPr>
            <a:spLocks noGrp="1"/>
          </p:cNvSpPr>
          <p:nvPr>
            <p:ph type="pic" idx="13"/>
          </p:nvPr>
        </p:nvSpPr>
        <p:spPr>
          <a:xfrm>
            <a:off x="876300" y="2330450"/>
            <a:ext cx="11277600" cy="6477000"/>
          </a:xfrm>
          <a:prstGeom prst="rect">
            <a:avLst/>
          </a:prstGeom>
          <a:effectLst>
            <a:outerShdw blurRad="127000" dist="76200" dir="2700000" rotWithShape="0">
              <a:srgbClr val="000000">
                <a:alpha val="75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73100" y="1320800"/>
            <a:ext cx="11658600" cy="4953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z="2600" cap="all" spc="234">
                <a:latin typeface="+mn-lt"/>
                <a:ea typeface="+mn-ea"/>
                <a:cs typeface="+mn-cs"/>
                <a:sym typeface="Futura"/>
              </a:defRPr>
            </a:lvl1pPr>
            <a:lvl2pPr marL="0" indent="0" algn="ctr">
              <a:spcBef>
                <a:spcPts val="0"/>
              </a:spcBef>
              <a:buSzTx/>
              <a:buNone/>
              <a:defRPr sz="2600" cap="all" spc="234">
                <a:latin typeface="+mn-lt"/>
                <a:ea typeface="+mn-ea"/>
                <a:cs typeface="+mn-cs"/>
                <a:sym typeface="Futura"/>
              </a:defRPr>
            </a:lvl2pPr>
            <a:lvl3pPr marL="0" indent="0" algn="ctr">
              <a:spcBef>
                <a:spcPts val="0"/>
              </a:spcBef>
              <a:buSzTx/>
              <a:buNone/>
              <a:defRPr sz="2600" cap="all" spc="234">
                <a:latin typeface="+mn-lt"/>
                <a:ea typeface="+mn-ea"/>
                <a:cs typeface="+mn-cs"/>
                <a:sym typeface="Futura"/>
              </a:defRPr>
            </a:lvl3pPr>
            <a:lvl4pPr marL="0" indent="0" algn="ctr">
              <a:spcBef>
                <a:spcPts val="0"/>
              </a:spcBef>
              <a:buSzTx/>
              <a:buNone/>
              <a:defRPr sz="2600" cap="all" spc="234">
                <a:latin typeface="+mn-lt"/>
                <a:ea typeface="+mn-ea"/>
                <a:cs typeface="+mn-cs"/>
                <a:sym typeface="Futura"/>
              </a:defRPr>
            </a:lvl4pPr>
            <a:lvl5pPr marL="0" indent="0" algn="ctr">
              <a:spcBef>
                <a:spcPts val="0"/>
              </a:spcBef>
              <a:buSzTx/>
              <a:buNone/>
              <a:defRPr sz="2600" cap="all" spc="234">
                <a:latin typeface="+mn-lt"/>
                <a:ea typeface="+mn-ea"/>
                <a:cs typeface="+mn-cs"/>
                <a:sym typeface="Futur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le Text"/>
          <p:cNvSpPr txBox="1">
            <a:spLocks noGrp="1"/>
          </p:cNvSpPr>
          <p:nvPr>
            <p:ph type="title"/>
          </p:nvPr>
        </p:nvSpPr>
        <p:spPr>
          <a:xfrm>
            <a:off x="673100" y="3086100"/>
            <a:ext cx="11658600" cy="3568700"/>
          </a:xfrm>
          <a:prstGeom prst="rect">
            <a:avLst/>
          </a:prstGeom>
        </p:spPr>
        <p:txBody>
          <a:bodyPr anchor="ctr"/>
          <a:lstStyle>
            <a:lvl1pPr>
              <a:defRPr sz="10400" spc="208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 Al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xfrm>
            <a:off x="673100" y="3086100"/>
            <a:ext cx="11658600" cy="3568700"/>
          </a:xfrm>
          <a:prstGeom prst="rect">
            <a:avLst/>
          </a:prstGeom>
        </p:spPr>
        <p:txBody>
          <a:bodyPr anchor="ctr"/>
          <a:lstStyle>
            <a:lvl1pPr>
              <a:defRPr sz="10400" spc="208"/>
            </a:lvl1pPr>
          </a:lstStyle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Image"/>
          <p:cNvSpPr>
            <a:spLocks noGrp="1"/>
          </p:cNvSpPr>
          <p:nvPr>
            <p:ph type="pic" sz="half" idx="13"/>
          </p:nvPr>
        </p:nvSpPr>
        <p:spPr>
          <a:xfrm>
            <a:off x="6191619" y="1082886"/>
            <a:ext cx="5880101" cy="7747001"/>
          </a:xfrm>
          <a:prstGeom prst="rect">
            <a:avLst/>
          </a:prstGeom>
          <a:effectLst>
            <a:outerShdw blurRad="127000" dist="76200" dir="2700000" rotWithShape="0">
              <a:srgbClr val="000000">
                <a:alpha val="75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xfrm>
            <a:off x="673100" y="4191000"/>
            <a:ext cx="4889500" cy="3581400"/>
          </a:xfrm>
          <a:prstGeom prst="rect">
            <a:avLst/>
          </a:prstGeom>
        </p:spPr>
        <p:txBody>
          <a:bodyPr/>
          <a:lstStyle>
            <a:lvl1pPr algn="l">
              <a:lnSpc>
                <a:spcPct val="80000"/>
              </a:lnSpc>
              <a:defRPr sz="7400" spc="148"/>
            </a:lvl1pPr>
          </a:lstStyle>
          <a:p>
            <a:r>
              <a:t>Title Text</a:t>
            </a:r>
          </a:p>
        </p:txBody>
      </p:sp>
      <p:sp>
        <p:nvSpPr>
          <p:cNvPr id="5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73100" y="2844800"/>
            <a:ext cx="4889500" cy="1358900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ClrTx/>
              <a:buSzTx/>
              <a:buNone/>
              <a:defRPr sz="4000" cap="all" spc="79">
                <a:latin typeface="+mn-lt"/>
                <a:ea typeface="+mn-ea"/>
                <a:cs typeface="+mn-cs"/>
                <a:sym typeface="Futura"/>
              </a:defRPr>
            </a:lvl1pPr>
            <a:lvl2pPr marL="0" indent="0">
              <a:spcBef>
                <a:spcPts val="0"/>
              </a:spcBef>
              <a:buClrTx/>
              <a:buSzTx/>
              <a:buNone/>
              <a:defRPr sz="4000" cap="all" spc="79">
                <a:latin typeface="+mn-lt"/>
                <a:ea typeface="+mn-ea"/>
                <a:cs typeface="+mn-cs"/>
                <a:sym typeface="Futura"/>
              </a:defRPr>
            </a:lvl2pPr>
            <a:lvl3pPr marL="0" indent="0">
              <a:spcBef>
                <a:spcPts val="0"/>
              </a:spcBef>
              <a:buClrTx/>
              <a:buSzTx/>
              <a:buNone/>
              <a:defRPr sz="4000" cap="all" spc="79">
                <a:latin typeface="+mn-lt"/>
                <a:ea typeface="+mn-ea"/>
                <a:cs typeface="+mn-cs"/>
                <a:sym typeface="Futura"/>
              </a:defRPr>
            </a:lvl3pPr>
            <a:lvl4pPr marL="0" indent="0">
              <a:spcBef>
                <a:spcPts val="0"/>
              </a:spcBef>
              <a:buClrTx/>
              <a:buSzTx/>
              <a:buNone/>
              <a:defRPr sz="4000" cap="all" spc="79">
                <a:latin typeface="+mn-lt"/>
                <a:ea typeface="+mn-ea"/>
                <a:cs typeface="+mn-cs"/>
                <a:sym typeface="Futura"/>
              </a:defRPr>
            </a:lvl4pPr>
            <a:lvl5pPr marL="0" indent="0">
              <a:spcBef>
                <a:spcPts val="0"/>
              </a:spcBef>
              <a:buClrTx/>
              <a:buSzTx/>
              <a:buNone/>
              <a:defRPr sz="4000" cap="all" spc="79">
                <a:latin typeface="+mn-lt"/>
                <a:ea typeface="+mn-ea"/>
                <a:cs typeface="+mn-cs"/>
                <a:sym typeface="Futur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donec quis nunc"/>
          <p:cNvSpPr txBox="1">
            <a:spLocks noGrp="1"/>
          </p:cNvSpPr>
          <p:nvPr>
            <p:ph type="body" sz="quarter" idx="13"/>
          </p:nvPr>
        </p:nvSpPr>
        <p:spPr>
          <a:xfrm>
            <a:off x="673100" y="1320800"/>
            <a:ext cx="11658600" cy="536265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2600" cap="all" spc="234">
                <a:latin typeface="+mn-lt"/>
                <a:ea typeface="+mn-ea"/>
                <a:cs typeface="+mn-cs"/>
                <a:sym typeface="Futura"/>
              </a:defRPr>
            </a:lvl1pPr>
          </a:lstStyle>
          <a:p>
            <a:r>
              <a:t>donec quis nunc</a:t>
            </a:r>
          </a:p>
        </p:txBody>
      </p:sp>
      <p:sp>
        <p:nvSpPr>
          <p:cNvPr id="6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donec quis nunc"/>
          <p:cNvSpPr txBox="1">
            <a:spLocks noGrp="1"/>
          </p:cNvSpPr>
          <p:nvPr>
            <p:ph type="body" sz="quarter" idx="13"/>
          </p:nvPr>
        </p:nvSpPr>
        <p:spPr>
          <a:xfrm>
            <a:off x="673100" y="1320800"/>
            <a:ext cx="11658600" cy="536265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2600" cap="all" spc="234">
                <a:latin typeface="+mn-lt"/>
                <a:ea typeface="+mn-ea"/>
                <a:cs typeface="+mn-cs"/>
                <a:sym typeface="Futura"/>
              </a:defRPr>
            </a:lvl1pPr>
          </a:lstStyle>
          <a:p>
            <a:r>
              <a:t>donec quis nunc</a:t>
            </a:r>
          </a:p>
        </p:txBody>
      </p:sp>
      <p:sp>
        <p:nvSpPr>
          <p:cNvPr id="7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38817" y="9235547"/>
            <a:ext cx="327168" cy="33760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Image"/>
          <p:cNvSpPr>
            <a:spLocks noGrp="1"/>
          </p:cNvSpPr>
          <p:nvPr>
            <p:ph type="pic" sz="half" idx="13"/>
          </p:nvPr>
        </p:nvSpPr>
        <p:spPr>
          <a:xfrm>
            <a:off x="6172200" y="2324089"/>
            <a:ext cx="5943600" cy="6568573"/>
          </a:xfrm>
          <a:prstGeom prst="rect">
            <a:avLst/>
          </a:prstGeom>
          <a:effectLst>
            <a:outerShdw blurRad="127000" dist="76200" dir="2700000" rotWithShape="0">
              <a:srgbClr val="000000">
                <a:alpha val="75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6" name="donec quis nunc"/>
          <p:cNvSpPr txBox="1">
            <a:spLocks noGrp="1"/>
          </p:cNvSpPr>
          <p:nvPr>
            <p:ph type="body" sz="quarter" idx="14"/>
          </p:nvPr>
        </p:nvSpPr>
        <p:spPr>
          <a:xfrm>
            <a:off x="673100" y="1320800"/>
            <a:ext cx="11658600" cy="536265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2600" cap="all" spc="234">
                <a:latin typeface="+mn-lt"/>
                <a:ea typeface="+mn-ea"/>
                <a:cs typeface="+mn-cs"/>
                <a:sym typeface="Futura"/>
              </a:defRPr>
            </a:lvl1pPr>
          </a:lstStyle>
          <a:p>
            <a:r>
              <a:t>donec quis nunc</a:t>
            </a:r>
          </a:p>
        </p:txBody>
      </p:sp>
      <p:sp>
        <p:nvSpPr>
          <p:cNvPr id="8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8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73100" y="2603500"/>
            <a:ext cx="4775200" cy="6019800"/>
          </a:xfrm>
          <a:prstGeom prst="rect">
            <a:avLst/>
          </a:prstGeom>
        </p:spPr>
        <p:txBody>
          <a:bodyPr/>
          <a:lstStyle>
            <a:lvl1pPr>
              <a:spcBef>
                <a:spcPts val="2800"/>
              </a:spcBef>
              <a:defRPr sz="2400" spc="48"/>
            </a:lvl1pPr>
            <a:lvl2pPr>
              <a:spcBef>
                <a:spcPts val="2800"/>
              </a:spcBef>
              <a:defRPr sz="2400" spc="48"/>
            </a:lvl2pPr>
            <a:lvl3pPr>
              <a:spcBef>
                <a:spcPts val="2800"/>
              </a:spcBef>
              <a:defRPr sz="2400" spc="48"/>
            </a:lvl3pPr>
            <a:lvl4pPr>
              <a:spcBef>
                <a:spcPts val="2800"/>
              </a:spcBef>
              <a:defRPr sz="2400" spc="48"/>
            </a:lvl4pPr>
            <a:lvl5pPr>
              <a:spcBef>
                <a:spcPts val="2800"/>
              </a:spcBef>
              <a:defRPr sz="2400" spc="48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38817" y="9235547"/>
            <a:ext cx="327168" cy="33760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Body Level One…"/>
          <p:cNvSpPr txBox="1">
            <a:spLocks noGrp="1"/>
          </p:cNvSpPr>
          <p:nvPr>
            <p:ph type="body" idx="1"/>
          </p:nvPr>
        </p:nvSpPr>
        <p:spPr>
          <a:xfrm>
            <a:off x="673100" y="1320800"/>
            <a:ext cx="11658600" cy="7467600"/>
          </a:xfrm>
          <a:prstGeom prst="rect">
            <a:avLst/>
          </a:prstGeom>
        </p:spPr>
        <p:txBody>
          <a:bodyPr anchor="ctr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38817" y="9235547"/>
            <a:ext cx="327168" cy="33760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Image"/>
          <p:cNvSpPr>
            <a:spLocks noGrp="1"/>
          </p:cNvSpPr>
          <p:nvPr>
            <p:ph type="pic" sz="quarter" idx="13"/>
          </p:nvPr>
        </p:nvSpPr>
        <p:spPr>
          <a:xfrm>
            <a:off x="6502400" y="4813300"/>
            <a:ext cx="5600700" cy="4051300"/>
          </a:xfrm>
          <a:prstGeom prst="rect">
            <a:avLst/>
          </a:prstGeom>
          <a:effectLst>
            <a:outerShdw blurRad="127000" dist="76200" dir="2700000" rotWithShape="0">
              <a:srgbClr val="000000">
                <a:alpha val="75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5" name="Image"/>
          <p:cNvSpPr>
            <a:spLocks noGrp="1"/>
          </p:cNvSpPr>
          <p:nvPr>
            <p:ph type="pic" sz="quarter" idx="14"/>
          </p:nvPr>
        </p:nvSpPr>
        <p:spPr>
          <a:xfrm>
            <a:off x="6502400" y="1079500"/>
            <a:ext cx="5600700" cy="3429000"/>
          </a:xfrm>
          <a:prstGeom prst="rect">
            <a:avLst/>
          </a:prstGeom>
          <a:effectLst>
            <a:outerShdw blurRad="127000" dist="76200" dir="2700000" rotWithShape="0">
              <a:srgbClr val="000000">
                <a:alpha val="75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6" name="Image"/>
          <p:cNvSpPr>
            <a:spLocks noGrp="1"/>
          </p:cNvSpPr>
          <p:nvPr>
            <p:ph type="pic" sz="half" idx="15"/>
          </p:nvPr>
        </p:nvSpPr>
        <p:spPr>
          <a:xfrm>
            <a:off x="897846" y="1079500"/>
            <a:ext cx="4978401" cy="7785100"/>
          </a:xfrm>
          <a:prstGeom prst="rect">
            <a:avLst/>
          </a:prstGeom>
          <a:effectLst>
            <a:outerShdw blurRad="127000" dist="76200" dir="2700000" rotWithShape="0">
              <a:srgbClr val="000000">
                <a:alpha val="75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38817" y="9235547"/>
            <a:ext cx="327168" cy="33760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2 up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Image"/>
          <p:cNvSpPr>
            <a:spLocks noGrp="1"/>
          </p:cNvSpPr>
          <p:nvPr>
            <p:ph type="pic" sz="half" idx="13"/>
          </p:nvPr>
        </p:nvSpPr>
        <p:spPr>
          <a:xfrm>
            <a:off x="6807200" y="1079500"/>
            <a:ext cx="5295900" cy="7785100"/>
          </a:xfrm>
          <a:prstGeom prst="rect">
            <a:avLst/>
          </a:prstGeom>
          <a:effectLst>
            <a:outerShdw blurRad="127000" dist="76200" dir="2700000" rotWithShape="0">
              <a:srgbClr val="000000">
                <a:alpha val="75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5" name="Image"/>
          <p:cNvSpPr>
            <a:spLocks noGrp="1"/>
          </p:cNvSpPr>
          <p:nvPr>
            <p:ph type="pic" sz="half" idx="14"/>
          </p:nvPr>
        </p:nvSpPr>
        <p:spPr>
          <a:xfrm>
            <a:off x="889000" y="1079500"/>
            <a:ext cx="5295900" cy="7785100"/>
          </a:xfrm>
          <a:prstGeom prst="rect">
            <a:avLst/>
          </a:prstGeom>
          <a:effectLst>
            <a:outerShdw blurRad="127000" dist="76200" dir="2700000" rotWithShape="0">
              <a:srgbClr val="000000">
                <a:alpha val="75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35522" y="9235547"/>
            <a:ext cx="327168" cy="33760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— 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673100" y="6483350"/>
            <a:ext cx="11658600" cy="558800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2600" i="1" spc="52">
                <a:solidFill>
                  <a:schemeClr val="accent5">
                    <a:satOff val="-10854"/>
                    <a:lumOff val="-10463"/>
                  </a:schemeClr>
                </a:solidFill>
              </a:defRPr>
            </a:lvl1pPr>
          </a:lstStyle>
          <a:p>
            <a:r>
              <a:t>— Johnny Appleseed</a:t>
            </a:r>
          </a:p>
        </p:txBody>
      </p:sp>
      <p:sp>
        <p:nvSpPr>
          <p:cNvPr id="124" name="Type a quote here."/>
          <p:cNvSpPr txBox="1">
            <a:spLocks noGrp="1"/>
          </p:cNvSpPr>
          <p:nvPr>
            <p:ph type="body" sz="quarter" idx="14"/>
          </p:nvPr>
        </p:nvSpPr>
        <p:spPr>
          <a:xfrm>
            <a:off x="673100" y="5317839"/>
            <a:ext cx="11658600" cy="1057561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5800" cap="all" spc="464">
                <a:latin typeface="+mn-lt"/>
                <a:ea typeface="+mn-ea"/>
                <a:cs typeface="+mn-cs"/>
                <a:sym typeface="Futura"/>
              </a:defRPr>
            </a:lvl1pPr>
          </a:lstStyle>
          <a:p>
            <a:pPr defTabSz="914400"/>
            <a:r>
              <a:t>Type a quote here.</a:t>
            </a:r>
          </a:p>
        </p:txBody>
      </p:sp>
      <p:sp>
        <p:nvSpPr>
          <p:cNvPr id="125" name="”"/>
          <p:cNvSpPr txBox="1">
            <a:spLocks noGrp="1"/>
          </p:cNvSpPr>
          <p:nvPr>
            <p:ph type="body" sz="quarter" idx="15"/>
          </p:nvPr>
        </p:nvSpPr>
        <p:spPr>
          <a:xfrm>
            <a:off x="6113659" y="7061200"/>
            <a:ext cx="779541" cy="1409700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 defTabSz="647700">
              <a:spcBef>
                <a:spcPts val="0"/>
              </a:spcBef>
              <a:buClrTx/>
              <a:buSzTx/>
              <a:buNone/>
              <a:defRPr sz="9000" spc="180">
                <a:latin typeface="Baskerville SemiBold"/>
                <a:ea typeface="Baskerville SemiBold"/>
                <a:cs typeface="Baskerville SemiBold"/>
                <a:sym typeface="Baskerville SemiBold"/>
              </a:defRPr>
            </a:lvl1pPr>
          </a:lstStyle>
          <a:p>
            <a:r>
              <a:t>”</a:t>
            </a:r>
          </a:p>
        </p:txBody>
      </p:sp>
      <p:sp>
        <p:nvSpPr>
          <p:cNvPr id="126" name="“"/>
          <p:cNvSpPr txBox="1">
            <a:spLocks noGrp="1"/>
          </p:cNvSpPr>
          <p:nvPr>
            <p:ph type="body" sz="quarter" idx="16"/>
          </p:nvPr>
        </p:nvSpPr>
        <p:spPr>
          <a:xfrm>
            <a:off x="6113659" y="2565400"/>
            <a:ext cx="779541" cy="1409700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 defTabSz="647700">
              <a:spcBef>
                <a:spcPts val="0"/>
              </a:spcBef>
              <a:buClrTx/>
              <a:buSzTx/>
              <a:buNone/>
              <a:defRPr sz="9000" spc="180">
                <a:latin typeface="Baskerville SemiBold"/>
                <a:ea typeface="Baskerville SemiBold"/>
                <a:cs typeface="Baskerville SemiBold"/>
                <a:sym typeface="Baskerville SemiBold"/>
              </a:defRPr>
            </a:lvl1pPr>
          </a:lstStyle>
          <a:p>
            <a:r>
              <a:t>“</a:t>
            </a:r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38817" y="9235547"/>
            <a:ext cx="327168" cy="33760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>
            <a:spLocks noGrp="1"/>
          </p:cNvSpPr>
          <p:nvPr>
            <p:ph type="pic" idx="13"/>
          </p:nvPr>
        </p:nvSpPr>
        <p:spPr>
          <a:xfrm>
            <a:off x="-5645" y="0"/>
            <a:ext cx="13004801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38817" y="9235547"/>
            <a:ext cx="327168" cy="33760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Al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38817" y="9235547"/>
            <a:ext cx="327168" cy="33760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673100" y="584200"/>
            <a:ext cx="11658600" cy="749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673100" y="2387600"/>
            <a:ext cx="11658600" cy="6451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38817" y="9234278"/>
            <a:ext cx="327168" cy="337605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>
              <a:defRPr sz="1400" cap="all" spc="28">
                <a:solidFill>
                  <a:srgbClr val="9A958E"/>
                </a:solidFill>
                <a:latin typeface="+mn-lt"/>
                <a:ea typeface="+mn-ea"/>
                <a:cs typeface="+mn-cs"/>
                <a:sym typeface="Futur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all" spc="79" baseline="0">
          <a:ln>
            <a:noFill/>
          </a:ln>
          <a:solidFill>
            <a:srgbClr val="5B5854"/>
          </a:solidFill>
          <a:uFillTx/>
          <a:latin typeface="+mn-lt"/>
          <a:ea typeface="+mn-ea"/>
          <a:cs typeface="+mn-cs"/>
          <a:sym typeface="Futura"/>
        </a:defRPr>
      </a:lvl1pPr>
      <a:lvl2pPr marL="0" marR="0" indent="3429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all" spc="79" baseline="0">
          <a:ln>
            <a:noFill/>
          </a:ln>
          <a:solidFill>
            <a:srgbClr val="5B5854"/>
          </a:solidFill>
          <a:uFillTx/>
          <a:latin typeface="+mn-lt"/>
          <a:ea typeface="+mn-ea"/>
          <a:cs typeface="+mn-cs"/>
          <a:sym typeface="Futura"/>
        </a:defRPr>
      </a:lvl2pPr>
      <a:lvl3pPr marL="0" marR="0" indent="6858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all" spc="79" baseline="0">
          <a:ln>
            <a:noFill/>
          </a:ln>
          <a:solidFill>
            <a:srgbClr val="5B5854"/>
          </a:solidFill>
          <a:uFillTx/>
          <a:latin typeface="+mn-lt"/>
          <a:ea typeface="+mn-ea"/>
          <a:cs typeface="+mn-cs"/>
          <a:sym typeface="Futura"/>
        </a:defRPr>
      </a:lvl3pPr>
      <a:lvl4pPr marL="0" marR="0" indent="10287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all" spc="79" baseline="0">
          <a:ln>
            <a:noFill/>
          </a:ln>
          <a:solidFill>
            <a:srgbClr val="5B5854"/>
          </a:solidFill>
          <a:uFillTx/>
          <a:latin typeface="+mn-lt"/>
          <a:ea typeface="+mn-ea"/>
          <a:cs typeface="+mn-cs"/>
          <a:sym typeface="Futura"/>
        </a:defRPr>
      </a:lvl4pPr>
      <a:lvl5pPr marL="0" marR="0" indent="13716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all" spc="79" baseline="0">
          <a:ln>
            <a:noFill/>
          </a:ln>
          <a:solidFill>
            <a:srgbClr val="5B5854"/>
          </a:solidFill>
          <a:uFillTx/>
          <a:latin typeface="+mn-lt"/>
          <a:ea typeface="+mn-ea"/>
          <a:cs typeface="+mn-cs"/>
          <a:sym typeface="Futura"/>
        </a:defRPr>
      </a:lvl5pPr>
      <a:lvl6pPr marL="0" marR="0" indent="17145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all" spc="79" baseline="0">
          <a:ln>
            <a:noFill/>
          </a:ln>
          <a:solidFill>
            <a:srgbClr val="5B5854"/>
          </a:solidFill>
          <a:uFillTx/>
          <a:latin typeface="+mn-lt"/>
          <a:ea typeface="+mn-ea"/>
          <a:cs typeface="+mn-cs"/>
          <a:sym typeface="Futura"/>
        </a:defRPr>
      </a:lvl6pPr>
      <a:lvl7pPr marL="0" marR="0" indent="20574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all" spc="79" baseline="0">
          <a:ln>
            <a:noFill/>
          </a:ln>
          <a:solidFill>
            <a:srgbClr val="5B5854"/>
          </a:solidFill>
          <a:uFillTx/>
          <a:latin typeface="+mn-lt"/>
          <a:ea typeface="+mn-ea"/>
          <a:cs typeface="+mn-cs"/>
          <a:sym typeface="Futura"/>
        </a:defRPr>
      </a:lvl7pPr>
      <a:lvl8pPr marL="0" marR="0" indent="24003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all" spc="79" baseline="0">
          <a:ln>
            <a:noFill/>
          </a:ln>
          <a:solidFill>
            <a:srgbClr val="5B5854"/>
          </a:solidFill>
          <a:uFillTx/>
          <a:latin typeface="+mn-lt"/>
          <a:ea typeface="+mn-ea"/>
          <a:cs typeface="+mn-cs"/>
          <a:sym typeface="Futura"/>
        </a:defRPr>
      </a:lvl8pPr>
      <a:lvl9pPr marL="0" marR="0" indent="27432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all" spc="79" baseline="0">
          <a:ln>
            <a:noFill/>
          </a:ln>
          <a:solidFill>
            <a:srgbClr val="5B5854"/>
          </a:solidFill>
          <a:uFillTx/>
          <a:latin typeface="+mn-lt"/>
          <a:ea typeface="+mn-ea"/>
          <a:cs typeface="+mn-cs"/>
          <a:sym typeface="Futura"/>
        </a:defRPr>
      </a:lvl9pPr>
    </p:titleStyle>
    <p:bodyStyle>
      <a:lvl1pPr marL="381000" marR="0" indent="-381000" algn="l" defTabSz="4572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A958E"/>
        </a:buClr>
        <a:buSzPct val="75000"/>
        <a:buFontTx/>
        <a:buChar char="•"/>
        <a:tabLst/>
        <a:defRPr sz="2800" b="0" i="0" u="none" strike="noStrike" cap="none" spc="56" baseline="0">
          <a:ln>
            <a:noFill/>
          </a:ln>
          <a:solidFill>
            <a:srgbClr val="5B5854"/>
          </a:solidFill>
          <a:uFillTx/>
          <a:latin typeface="Avenir Medium"/>
          <a:ea typeface="Avenir Medium"/>
          <a:cs typeface="Avenir Medium"/>
          <a:sym typeface="Avenir Medium"/>
        </a:defRPr>
      </a:lvl1pPr>
      <a:lvl2pPr marL="762000" marR="0" indent="-381000" algn="l" defTabSz="4572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A958E"/>
        </a:buClr>
        <a:buSzPct val="75000"/>
        <a:buFontTx/>
        <a:buChar char="•"/>
        <a:tabLst/>
        <a:defRPr sz="2800" b="0" i="0" u="none" strike="noStrike" cap="none" spc="56" baseline="0">
          <a:ln>
            <a:noFill/>
          </a:ln>
          <a:solidFill>
            <a:srgbClr val="5B5854"/>
          </a:solidFill>
          <a:uFillTx/>
          <a:latin typeface="Avenir Medium"/>
          <a:ea typeface="Avenir Medium"/>
          <a:cs typeface="Avenir Medium"/>
          <a:sym typeface="Avenir Medium"/>
        </a:defRPr>
      </a:lvl2pPr>
      <a:lvl3pPr marL="1143000" marR="0" indent="-381000" algn="l" defTabSz="4572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A958E"/>
        </a:buClr>
        <a:buSzPct val="75000"/>
        <a:buFontTx/>
        <a:buChar char="•"/>
        <a:tabLst/>
        <a:defRPr sz="2800" b="0" i="0" u="none" strike="noStrike" cap="none" spc="56" baseline="0">
          <a:ln>
            <a:noFill/>
          </a:ln>
          <a:solidFill>
            <a:srgbClr val="5B5854"/>
          </a:solidFill>
          <a:uFillTx/>
          <a:latin typeface="Avenir Medium"/>
          <a:ea typeface="Avenir Medium"/>
          <a:cs typeface="Avenir Medium"/>
          <a:sym typeface="Avenir Medium"/>
        </a:defRPr>
      </a:lvl3pPr>
      <a:lvl4pPr marL="1524000" marR="0" indent="-381000" algn="l" defTabSz="4572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A958E"/>
        </a:buClr>
        <a:buSzPct val="75000"/>
        <a:buFontTx/>
        <a:buChar char="•"/>
        <a:tabLst/>
        <a:defRPr sz="2800" b="0" i="0" u="none" strike="noStrike" cap="none" spc="56" baseline="0">
          <a:ln>
            <a:noFill/>
          </a:ln>
          <a:solidFill>
            <a:srgbClr val="5B5854"/>
          </a:solidFill>
          <a:uFillTx/>
          <a:latin typeface="Avenir Medium"/>
          <a:ea typeface="Avenir Medium"/>
          <a:cs typeface="Avenir Medium"/>
          <a:sym typeface="Avenir Medium"/>
        </a:defRPr>
      </a:lvl4pPr>
      <a:lvl5pPr marL="1905000" marR="0" indent="-381000" algn="l" defTabSz="4572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A958E"/>
        </a:buClr>
        <a:buSzPct val="75000"/>
        <a:buFontTx/>
        <a:buChar char="•"/>
        <a:tabLst/>
        <a:defRPr sz="2800" b="0" i="0" u="none" strike="noStrike" cap="none" spc="56" baseline="0">
          <a:ln>
            <a:noFill/>
          </a:ln>
          <a:solidFill>
            <a:srgbClr val="5B5854"/>
          </a:solidFill>
          <a:uFillTx/>
          <a:latin typeface="Avenir Medium"/>
          <a:ea typeface="Avenir Medium"/>
          <a:cs typeface="Avenir Medium"/>
          <a:sym typeface="Avenir Medium"/>
        </a:defRPr>
      </a:lvl5pPr>
      <a:lvl6pPr marL="2286000" marR="0" indent="-381000" algn="l" defTabSz="4572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A958E"/>
        </a:buClr>
        <a:buSzPct val="75000"/>
        <a:buFontTx/>
        <a:buChar char="•"/>
        <a:tabLst/>
        <a:defRPr sz="2800" b="0" i="0" u="none" strike="noStrike" cap="none" spc="56" baseline="0">
          <a:ln>
            <a:noFill/>
          </a:ln>
          <a:solidFill>
            <a:srgbClr val="5B5854"/>
          </a:solidFill>
          <a:uFillTx/>
          <a:latin typeface="Avenir Medium"/>
          <a:ea typeface="Avenir Medium"/>
          <a:cs typeface="Avenir Medium"/>
          <a:sym typeface="Avenir Medium"/>
        </a:defRPr>
      </a:lvl6pPr>
      <a:lvl7pPr marL="2667000" marR="0" indent="-381000" algn="l" defTabSz="4572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A958E"/>
        </a:buClr>
        <a:buSzPct val="75000"/>
        <a:buFontTx/>
        <a:buChar char="•"/>
        <a:tabLst/>
        <a:defRPr sz="2800" b="0" i="0" u="none" strike="noStrike" cap="none" spc="56" baseline="0">
          <a:ln>
            <a:noFill/>
          </a:ln>
          <a:solidFill>
            <a:srgbClr val="5B5854"/>
          </a:solidFill>
          <a:uFillTx/>
          <a:latin typeface="Avenir Medium"/>
          <a:ea typeface="Avenir Medium"/>
          <a:cs typeface="Avenir Medium"/>
          <a:sym typeface="Avenir Medium"/>
        </a:defRPr>
      </a:lvl7pPr>
      <a:lvl8pPr marL="3048000" marR="0" indent="-381000" algn="l" defTabSz="4572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A958E"/>
        </a:buClr>
        <a:buSzPct val="75000"/>
        <a:buFontTx/>
        <a:buChar char="•"/>
        <a:tabLst/>
        <a:defRPr sz="2800" b="0" i="0" u="none" strike="noStrike" cap="none" spc="56" baseline="0">
          <a:ln>
            <a:noFill/>
          </a:ln>
          <a:solidFill>
            <a:srgbClr val="5B5854"/>
          </a:solidFill>
          <a:uFillTx/>
          <a:latin typeface="Avenir Medium"/>
          <a:ea typeface="Avenir Medium"/>
          <a:cs typeface="Avenir Medium"/>
          <a:sym typeface="Avenir Medium"/>
        </a:defRPr>
      </a:lvl8pPr>
      <a:lvl9pPr marL="3429000" marR="0" indent="-381000" algn="l" defTabSz="4572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A958E"/>
        </a:buClr>
        <a:buSzPct val="75000"/>
        <a:buFontTx/>
        <a:buChar char="•"/>
        <a:tabLst/>
        <a:defRPr sz="2800" b="0" i="0" u="none" strike="noStrike" cap="none" spc="56" baseline="0">
          <a:ln>
            <a:noFill/>
          </a:ln>
          <a:solidFill>
            <a:srgbClr val="5B5854"/>
          </a:solidFill>
          <a:uFillTx/>
          <a:latin typeface="Avenir Medium"/>
          <a:ea typeface="Avenir Medium"/>
          <a:cs typeface="Avenir Medium"/>
          <a:sym typeface="Avenir Medium"/>
        </a:defRPr>
      </a:lvl9pPr>
    </p:bodyStyle>
    <p:otherStyle>
      <a:lvl1pPr marL="0" marR="0" indent="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all" spc="28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utura"/>
        </a:defRPr>
      </a:lvl1pPr>
      <a:lvl2pPr marL="0" marR="0" indent="22860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all" spc="28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utura"/>
        </a:defRPr>
      </a:lvl2pPr>
      <a:lvl3pPr marL="0" marR="0" indent="45720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all" spc="28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utura"/>
        </a:defRPr>
      </a:lvl3pPr>
      <a:lvl4pPr marL="0" marR="0" indent="68580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all" spc="28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utura"/>
        </a:defRPr>
      </a:lvl4pPr>
      <a:lvl5pPr marL="0" marR="0" indent="91440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all" spc="28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utura"/>
        </a:defRPr>
      </a:lvl5pPr>
      <a:lvl6pPr marL="0" marR="0" indent="114300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all" spc="28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utura"/>
        </a:defRPr>
      </a:lvl6pPr>
      <a:lvl7pPr marL="0" marR="0" indent="137160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all" spc="28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utura"/>
        </a:defRPr>
      </a:lvl7pPr>
      <a:lvl8pPr marL="0" marR="0" indent="160020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all" spc="28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utura"/>
        </a:defRPr>
      </a:lvl8pPr>
      <a:lvl9pPr marL="0" marR="0" indent="182880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all" spc="28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utur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caniuse.com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ettin’ Griddy With 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/>
              <a:t>Gettin</a:t>
            </a:r>
            <a:r>
              <a:rPr dirty="0"/>
              <a:t>’ </a:t>
            </a:r>
            <a:r>
              <a:rPr dirty="0" err="1"/>
              <a:t>Griddy</a:t>
            </a:r>
            <a:r>
              <a:rPr dirty="0"/>
              <a:t> With IT</a:t>
            </a:r>
          </a:p>
        </p:txBody>
      </p:sp>
      <p:sp>
        <p:nvSpPr>
          <p:cNvPr id="159" name="Using CSS Grid and Flexbox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Using CSS Grid and Flexbox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tephen Forna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Stephen Fornal</a:t>
            </a:r>
          </a:p>
        </p:txBody>
      </p:sp>
      <p:sp>
        <p:nvSpPr>
          <p:cNvPr id="163" name="Fort Worth, TX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Fort Worth, TX</a:t>
            </a:r>
          </a:p>
        </p:txBody>
      </p:sp>
      <p:sp>
        <p:nvSpPr>
          <p:cNvPr id="164" name="@mr_fornal…"/>
          <p:cNvSpPr txBox="1"/>
          <p:nvPr/>
        </p:nvSpPr>
        <p:spPr>
          <a:xfrm>
            <a:off x="673100" y="6286500"/>
            <a:ext cx="4889500" cy="1358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pPr algn="l" defTabSz="288036">
              <a:defRPr sz="2520" cap="all" spc="50">
                <a:latin typeface="+mn-lt"/>
                <a:ea typeface="+mn-ea"/>
                <a:cs typeface="+mn-cs"/>
                <a:sym typeface="Futura"/>
              </a:defRPr>
            </a:pPr>
            <a:r>
              <a:t>@mr_fornal</a:t>
            </a:r>
          </a:p>
          <a:p>
            <a:pPr algn="l" defTabSz="288036">
              <a:defRPr sz="2520" cap="all" spc="50">
                <a:latin typeface="+mn-lt"/>
                <a:ea typeface="+mn-ea"/>
                <a:cs typeface="+mn-cs"/>
                <a:sym typeface="Futura"/>
              </a:defRPr>
            </a:pPr>
            <a:r>
              <a:t>stephen.fornal@tccd.edu</a:t>
            </a:r>
          </a:p>
        </p:txBody>
      </p:sp>
      <p:pic>
        <p:nvPicPr>
          <p:cNvPr id="161" name="IMG_4076.JPG" descr="Stephen Fornal and his dog, Bucky" title="Author picture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l="21794" t="19406" r="18438" b="21536"/>
          <a:stretch>
            <a:fillRect/>
          </a:stretch>
        </p:blipFill>
        <p:spPr>
          <a:xfrm>
            <a:off x="6191619" y="1082886"/>
            <a:ext cx="5880101" cy="774700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Where We Came From"/>
          <p:cNvSpPr txBox="1"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Where We Came From</a:t>
            </a:r>
          </a:p>
        </p:txBody>
      </p:sp>
      <p:sp>
        <p:nvSpPr>
          <p:cNvPr id="167" name="Layouts for Web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2627">
              <a:defRPr sz="3959" spc="79"/>
            </a:lvl1pPr>
          </a:lstStyle>
          <a:p>
            <a:r>
              <a:t>Layouts for Web</a:t>
            </a:r>
          </a:p>
        </p:txBody>
      </p:sp>
      <p:sp>
        <p:nvSpPr>
          <p:cNvPr id="168" name="Multi-column layouts are a common feature of web design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500" spc="70"/>
            </a:pPr>
            <a:r>
              <a:t>Multi-column layouts are a common feature of web design</a:t>
            </a:r>
          </a:p>
          <a:p>
            <a:pPr>
              <a:defRPr sz="3500" spc="70"/>
            </a:pPr>
            <a:r>
              <a:t>CSS originally didn’t have a way to align things in columns</a:t>
            </a:r>
          </a:p>
          <a:p>
            <a:pPr>
              <a:defRPr sz="3500" spc="70"/>
            </a:pPr>
            <a:r>
              <a:t>Much of the CSS we learned in the past was about creatively abusing things to build columnar layouts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Float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2627">
              <a:defRPr sz="3959" spc="79"/>
            </a:lvl1pPr>
          </a:lstStyle>
          <a:p>
            <a:r>
              <a:t>Floats</a:t>
            </a:r>
          </a:p>
        </p:txBody>
      </p:sp>
      <p:sp>
        <p:nvSpPr>
          <p:cNvPr id="172" name="Rounded Rectangle" descr="A content block containing a three column layout inside it"/>
          <p:cNvSpPr/>
          <p:nvPr/>
        </p:nvSpPr>
        <p:spPr>
          <a:xfrm>
            <a:off x="2028899" y="1498600"/>
            <a:ext cx="8947002" cy="3492054"/>
          </a:xfrm>
          <a:prstGeom prst="roundRect">
            <a:avLst>
              <a:gd name="adj" fmla="val 5455"/>
            </a:avLst>
          </a:prstGeom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l">
              <a:defRPr sz="2800" cap="all" spc="56">
                <a:solidFill>
                  <a:srgbClr val="FFFFFF"/>
                </a:solidFill>
                <a:latin typeface="+mn-lt"/>
                <a:ea typeface="+mn-ea"/>
                <a:cs typeface="+mn-cs"/>
                <a:sym typeface="Futura"/>
              </a:defRPr>
            </a:pPr>
            <a:endParaRPr/>
          </a:p>
        </p:txBody>
      </p:sp>
      <p:sp>
        <p:nvSpPr>
          <p:cNvPr id="171" name="Block 1" descr="A rectangle representing a block of content, in the leftmost position of a 3-column layout"/>
          <p:cNvSpPr/>
          <p:nvPr/>
        </p:nvSpPr>
        <p:spPr>
          <a:xfrm>
            <a:off x="2311400" y="1790700"/>
            <a:ext cx="2549674" cy="2907854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01600" tIns="101600" rIns="101600" bIns="101600"/>
          <a:lstStyle>
            <a:lvl1pPr algn="l">
              <a:defRPr sz="2800" cap="all" spc="56">
                <a:solidFill>
                  <a:srgbClr val="FFFFFF"/>
                </a:solidFill>
                <a:latin typeface="+mn-lt"/>
                <a:ea typeface="+mn-ea"/>
                <a:cs typeface="+mn-cs"/>
                <a:sym typeface="Futura"/>
              </a:defRPr>
            </a:lvl1pPr>
          </a:lstStyle>
          <a:p>
            <a:r>
              <a:t>Block 1</a:t>
            </a:r>
          </a:p>
        </p:txBody>
      </p:sp>
      <p:sp>
        <p:nvSpPr>
          <p:cNvPr id="173" name="Block 2" descr="A rectangle representing a block of content, in the center position of a 3-column layout"/>
          <p:cNvSpPr/>
          <p:nvPr/>
        </p:nvSpPr>
        <p:spPr>
          <a:xfrm>
            <a:off x="5227563" y="1790700"/>
            <a:ext cx="2549674" cy="2907854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01600" tIns="101600" rIns="101600" bIns="101600"/>
          <a:lstStyle>
            <a:lvl1pPr algn="l">
              <a:defRPr sz="2800" cap="all" spc="56">
                <a:solidFill>
                  <a:srgbClr val="FFFFFF"/>
                </a:solidFill>
                <a:latin typeface="+mn-lt"/>
                <a:ea typeface="+mn-ea"/>
                <a:cs typeface="+mn-cs"/>
                <a:sym typeface="Futura"/>
              </a:defRPr>
            </a:lvl1pPr>
          </a:lstStyle>
          <a:p>
            <a:r>
              <a:t>Block 2</a:t>
            </a:r>
          </a:p>
        </p:txBody>
      </p:sp>
      <p:sp>
        <p:nvSpPr>
          <p:cNvPr id="174" name="Block 3" descr="A rectangle representing a block of content, in the rightmost position of a 3-column layout"/>
          <p:cNvSpPr/>
          <p:nvPr/>
        </p:nvSpPr>
        <p:spPr>
          <a:xfrm>
            <a:off x="8143726" y="1790700"/>
            <a:ext cx="2549674" cy="2907854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01600" tIns="101600" rIns="101600" bIns="101600"/>
          <a:lstStyle>
            <a:lvl1pPr algn="l">
              <a:defRPr sz="2800" cap="all" spc="56">
                <a:solidFill>
                  <a:srgbClr val="FFFFFF"/>
                </a:solidFill>
                <a:latin typeface="+mn-lt"/>
                <a:ea typeface="+mn-ea"/>
                <a:cs typeface="+mn-cs"/>
                <a:sym typeface="Futura"/>
              </a:defRPr>
            </a:lvl1pPr>
          </a:lstStyle>
          <a:p>
            <a:r>
              <a:t>Block 3</a:t>
            </a:r>
          </a:p>
        </p:txBody>
      </p:sp>
      <p:sp>
        <p:nvSpPr>
          <p:cNvPr id="175" name=".wrap {…"/>
          <p:cNvSpPr txBox="1"/>
          <p:nvPr/>
        </p:nvSpPr>
        <p:spPr>
          <a:xfrm>
            <a:off x="756276" y="5346253"/>
            <a:ext cx="11492247" cy="318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.wrap {</a:t>
            </a:r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  margin: 0 -10px;</a:t>
            </a:r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}</a:t>
            </a:r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endParaRPr/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.wrap li {</a:t>
            </a:r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  float: left;</a:t>
            </a:r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  width: calc(33.333% - 20px);</a:t>
            </a:r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  margin: 10px;</a:t>
            </a:r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}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Hacks, Frameworks, Etc."/>
          <p:cNvSpPr txBox="1"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Hacks, Frameworks, Etc.</a:t>
            </a:r>
          </a:p>
        </p:txBody>
      </p:sp>
      <p:sp>
        <p:nvSpPr>
          <p:cNvPr id="178" name="Solution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2627">
              <a:defRPr sz="3959" spc="79"/>
            </a:lvl1pPr>
          </a:lstStyle>
          <a:p>
            <a:r>
              <a:t>Solutions</a:t>
            </a:r>
          </a:p>
        </p:txBody>
      </p:sp>
      <p:sp>
        <p:nvSpPr>
          <p:cNvPr id="179" name="Fixing the column problems leads to a lot of creative CS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Fixing the column problems leads to a lot of creative CSS</a:t>
            </a:r>
          </a:p>
          <a:p>
            <a:r>
              <a:t>Clear fixes</a:t>
            </a:r>
          </a:p>
          <a:p>
            <a:pPr lvl="1"/>
            <a:r>
              <a:t>Extra Elements, pseudo elements</a:t>
            </a:r>
          </a:p>
          <a:p>
            <a:r>
              <a:t>Inline-block</a:t>
            </a:r>
          </a:p>
          <a:p>
            <a:pPr lvl="1"/>
            <a:r>
              <a:t>Fragile, white space sensitive</a:t>
            </a:r>
          </a:p>
          <a:p>
            <a:r>
              <a:t>Tables in CSS</a:t>
            </a:r>
          </a:p>
          <a:p>
            <a:pPr lvl="1"/>
            <a:r>
              <a:t>Equal heights, anonymous elements, border spacing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Hacks, Frameworks, Etc."/>
          <p:cNvSpPr txBox="1"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Hacks, Frameworks, Etc.</a:t>
            </a:r>
          </a:p>
        </p:txBody>
      </p:sp>
      <p:sp>
        <p:nvSpPr>
          <p:cNvPr id="182" name="Solution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2627">
              <a:defRPr sz="3959" spc="79"/>
            </a:lvl1pPr>
          </a:lstStyle>
          <a:p>
            <a:r>
              <a:rPr dirty="0" smtClean="0"/>
              <a:t>Solutions</a:t>
            </a:r>
            <a:r>
              <a:rPr lang="en-US" dirty="0" smtClean="0"/>
              <a:t> pt. 2</a:t>
            </a:r>
            <a:endParaRPr dirty="0"/>
          </a:p>
        </p:txBody>
      </p:sp>
      <p:sp>
        <p:nvSpPr>
          <p:cNvPr id="183" name="Tools to simplify and automat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Tools to simplify and automate</a:t>
            </a:r>
          </a:p>
          <a:p>
            <a:r>
              <a:t>Frameworks like Bootstrap, Foundation, etc</a:t>
            </a:r>
          </a:p>
          <a:p>
            <a:r>
              <a:t>CSS Pre and Post Processors</a:t>
            </a:r>
          </a:p>
          <a:p>
            <a:pPr lvl="1"/>
            <a:r>
              <a:t>SASS</a:t>
            </a:r>
          </a:p>
          <a:p>
            <a:pPr lvl="1"/>
            <a:r>
              <a:t>LESS</a:t>
            </a:r>
          </a:p>
          <a:p>
            <a:pPr lvl="1"/>
            <a:r>
              <a:t>PostCSS (inc. Autoprefixer)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The Flexible Box Modu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2627">
              <a:defRPr sz="3959" spc="79"/>
            </a:lvl1pPr>
          </a:lstStyle>
          <a:p>
            <a:r>
              <a:t>The Flexible Box Module</a:t>
            </a:r>
          </a:p>
        </p:txBody>
      </p:sp>
      <p:sp>
        <p:nvSpPr>
          <p:cNvPr id="185" name="Flexbox FTW!"/>
          <p:cNvSpPr txBox="1"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Flexbox FTW!</a:t>
            </a:r>
          </a:p>
        </p:txBody>
      </p:sp>
      <p:sp>
        <p:nvSpPr>
          <p:cNvPr id="187" name="Boxes all in a row (or column)…"/>
          <p:cNvSpPr txBox="1">
            <a:spLocks noGrp="1"/>
          </p:cNvSpPr>
          <p:nvPr>
            <p:ph type="body" sz="half" idx="1"/>
          </p:nvPr>
        </p:nvSpPr>
        <p:spPr>
          <a:xfrm>
            <a:off x="673100" y="2387600"/>
            <a:ext cx="11658600" cy="2857997"/>
          </a:xfrm>
          <a:prstGeom prst="rect">
            <a:avLst/>
          </a:prstGeom>
        </p:spPr>
        <p:txBody>
          <a:bodyPr/>
          <a:lstStyle/>
          <a:p>
            <a:pPr marL="377190" indent="-377190" defTabSz="452627">
              <a:spcBef>
                <a:spcPts val="3300"/>
              </a:spcBef>
              <a:defRPr sz="3465" spc="69"/>
            </a:pPr>
            <a:r>
              <a:t>Boxes all in a row (or column)</a:t>
            </a:r>
          </a:p>
          <a:p>
            <a:pPr marL="377190" indent="-377190" defTabSz="452627">
              <a:spcBef>
                <a:spcPts val="3300"/>
              </a:spcBef>
              <a:defRPr sz="3465" spc="69"/>
            </a:pPr>
            <a:r>
              <a:t>Easy and powerful, flexible sizes for content</a:t>
            </a:r>
          </a:p>
          <a:p>
            <a:pPr marL="377190" indent="-377190" defTabSz="452627">
              <a:spcBef>
                <a:spcPts val="3300"/>
              </a:spcBef>
              <a:defRPr sz="3465" spc="69"/>
            </a:pPr>
            <a:r>
              <a:t>Layout on a single axis (even when it looks like a grid)</a:t>
            </a:r>
          </a:p>
        </p:txBody>
      </p:sp>
      <p:sp>
        <p:nvSpPr>
          <p:cNvPr id="188" name=".wrap {…"/>
          <p:cNvSpPr txBox="1"/>
          <p:nvPr/>
        </p:nvSpPr>
        <p:spPr>
          <a:xfrm>
            <a:off x="756276" y="5505512"/>
            <a:ext cx="11492248" cy="318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.wrap {</a:t>
            </a:r>
          </a:p>
          <a:p>
            <a:pPr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  display: flex;</a:t>
            </a:r>
          </a:p>
          <a:p>
            <a:pPr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  flex-direction: row; /* Default */</a:t>
            </a:r>
          </a:p>
          <a:p>
            <a:pPr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  flex-wrap: nowrap; /* Default */</a:t>
            </a:r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}</a:t>
            </a:r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endParaRPr/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.wrap li {</a:t>
            </a:r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  flex: 1 1 auto;</a:t>
            </a:r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}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Example On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Example One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Alignment in Flexbox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2627">
              <a:defRPr sz="3959" spc="79"/>
            </a:lvl1pPr>
          </a:lstStyle>
          <a:p>
            <a:r>
              <a:t>Alignment in Flexbox</a:t>
            </a:r>
          </a:p>
        </p:txBody>
      </p:sp>
      <p:grpSp>
        <p:nvGrpSpPr>
          <p:cNvPr id="199" name="Group" descr="A graphic showing that if a content blox has its flex-direction property set to row, then the main axis of the container runs horizontally and the cross axis runs vertically"/>
          <p:cNvGrpSpPr/>
          <p:nvPr/>
        </p:nvGrpSpPr>
        <p:grpSpPr>
          <a:xfrm>
            <a:off x="3822700" y="1720850"/>
            <a:ext cx="5359400" cy="3252689"/>
            <a:chOff x="0" y="0"/>
            <a:chExt cx="5359400" cy="3252688"/>
          </a:xfrm>
        </p:grpSpPr>
        <p:sp>
          <p:nvSpPr>
            <p:cNvPr id="193" name="flex-direction: row;"/>
            <p:cNvSpPr txBox="1"/>
            <p:nvPr/>
          </p:nvSpPr>
          <p:spPr>
            <a:xfrm>
              <a:off x="793452" y="0"/>
              <a:ext cx="3772496" cy="444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>
                <a:defRPr>
                  <a:latin typeface="Andale Mono"/>
                  <a:ea typeface="Andale Mono"/>
                  <a:cs typeface="Andale Mono"/>
                  <a:sym typeface="Andale Mono"/>
                </a:defRPr>
              </a:lvl1pPr>
            </a:lstStyle>
            <a:p>
              <a:r>
                <a:t>flex-direction: row;</a:t>
              </a:r>
            </a:p>
          </p:txBody>
        </p:sp>
        <p:sp>
          <p:nvSpPr>
            <p:cNvPr id="194" name="Rectangle"/>
            <p:cNvSpPr/>
            <p:nvPr/>
          </p:nvSpPr>
          <p:spPr>
            <a:xfrm>
              <a:off x="0" y="850900"/>
              <a:ext cx="5359400" cy="2401789"/>
            </a:xfrm>
            <a:prstGeom prst="rect">
              <a:avLst/>
            </a:prstGeom>
            <a:noFill/>
            <a:ln w="38100" cap="flat">
              <a:solidFill>
                <a:srgbClr val="5B5854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1600" cap="all" spc="32">
                  <a:latin typeface="+mn-lt"/>
                  <a:ea typeface="+mn-ea"/>
                  <a:cs typeface="+mn-cs"/>
                  <a:sym typeface="Futura"/>
                </a:defRPr>
              </a:pPr>
              <a:endParaRPr/>
            </a:p>
          </p:txBody>
        </p:sp>
        <p:sp>
          <p:nvSpPr>
            <p:cNvPr id="195" name="Line"/>
            <p:cNvSpPr/>
            <p:nvPr/>
          </p:nvSpPr>
          <p:spPr>
            <a:xfrm>
              <a:off x="269302" y="2661394"/>
              <a:ext cx="4820796" cy="1"/>
            </a:xfrm>
            <a:prstGeom prst="line">
              <a:avLst/>
            </a:prstGeom>
            <a:noFill/>
            <a:ln w="25400" cap="flat">
              <a:solidFill>
                <a:schemeClr val="accent5">
                  <a:alpha val="75000"/>
                </a:schemeClr>
              </a:solidFill>
              <a:prstDash val="solid"/>
              <a:miter lim="400000"/>
              <a:headEnd type="triangle" w="med" len="med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1600" cap="all" spc="32">
                  <a:latin typeface="+mn-lt"/>
                  <a:ea typeface="+mn-ea"/>
                  <a:cs typeface="+mn-cs"/>
                  <a:sym typeface="Futura"/>
                </a:defRPr>
              </a:pPr>
              <a:endParaRPr/>
            </a:p>
          </p:txBody>
        </p:sp>
        <p:sp>
          <p:nvSpPr>
            <p:cNvPr id="196" name="Line"/>
            <p:cNvSpPr/>
            <p:nvPr/>
          </p:nvSpPr>
          <p:spPr>
            <a:xfrm flipV="1">
              <a:off x="2679700" y="1085414"/>
              <a:ext cx="0" cy="1932760"/>
            </a:xfrm>
            <a:prstGeom prst="line">
              <a:avLst/>
            </a:prstGeom>
            <a:noFill/>
            <a:ln w="25400" cap="flat">
              <a:solidFill>
                <a:schemeClr val="accent5">
                  <a:alpha val="75000"/>
                </a:schemeClr>
              </a:solidFill>
              <a:prstDash val="solid"/>
              <a:miter lim="400000"/>
              <a:headEnd type="triangle" w="med" len="med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1600" cap="all" spc="32">
                  <a:latin typeface="+mn-lt"/>
                  <a:ea typeface="+mn-ea"/>
                  <a:cs typeface="+mn-cs"/>
                  <a:sym typeface="Futura"/>
                </a:defRPr>
              </a:pPr>
              <a:endParaRPr/>
            </a:p>
          </p:txBody>
        </p:sp>
        <p:sp>
          <p:nvSpPr>
            <p:cNvPr id="197" name="Main Axis"/>
            <p:cNvSpPr txBox="1"/>
            <p:nvPr/>
          </p:nvSpPr>
          <p:spPr>
            <a:xfrm>
              <a:off x="3868775" y="2095500"/>
              <a:ext cx="1457250" cy="5207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/>
            <a:p>
              <a:r>
                <a:t>Main Axis</a:t>
              </a:r>
            </a:p>
          </p:txBody>
        </p:sp>
        <p:sp>
          <p:nvSpPr>
            <p:cNvPr id="198" name="Cross Axis"/>
            <p:cNvSpPr txBox="1"/>
            <p:nvPr/>
          </p:nvSpPr>
          <p:spPr>
            <a:xfrm rot="16200000">
              <a:off x="1534464" y="1410444"/>
              <a:ext cx="1553872" cy="520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/>
            <a:p>
              <a:r>
                <a:t>Cross Axis</a:t>
              </a:r>
            </a:p>
          </p:txBody>
        </p:sp>
      </p:grpSp>
      <p:grpSp>
        <p:nvGrpSpPr>
          <p:cNvPr id="206" name="Group" descr="A graphic showing that if a content blox has its flex-direction property set to column, then the cross axis of the container runs horizontally and the main axis runs vertically"/>
          <p:cNvGrpSpPr/>
          <p:nvPr/>
        </p:nvGrpSpPr>
        <p:grpSpPr>
          <a:xfrm>
            <a:off x="3822700" y="5360888"/>
            <a:ext cx="5359400" cy="3252689"/>
            <a:chOff x="0" y="0"/>
            <a:chExt cx="5359400" cy="3252688"/>
          </a:xfrm>
        </p:grpSpPr>
        <p:sp>
          <p:nvSpPr>
            <p:cNvPr id="200" name="flex-direction: column;"/>
            <p:cNvSpPr txBox="1"/>
            <p:nvPr/>
          </p:nvSpPr>
          <p:spPr>
            <a:xfrm>
              <a:off x="519087" y="0"/>
              <a:ext cx="4321226" cy="444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>
                <a:defRPr>
                  <a:latin typeface="Andale Mono"/>
                  <a:ea typeface="Andale Mono"/>
                  <a:cs typeface="Andale Mono"/>
                  <a:sym typeface="Andale Mono"/>
                </a:defRPr>
              </a:lvl1pPr>
            </a:lstStyle>
            <a:p>
              <a:r>
                <a:t>flex-direction: column;</a:t>
              </a:r>
            </a:p>
          </p:txBody>
        </p:sp>
        <p:sp>
          <p:nvSpPr>
            <p:cNvPr id="201" name="Rectangle"/>
            <p:cNvSpPr/>
            <p:nvPr/>
          </p:nvSpPr>
          <p:spPr>
            <a:xfrm>
              <a:off x="0" y="850900"/>
              <a:ext cx="5359400" cy="2401789"/>
            </a:xfrm>
            <a:prstGeom prst="rect">
              <a:avLst/>
            </a:prstGeom>
            <a:noFill/>
            <a:ln w="38100" cap="flat">
              <a:solidFill>
                <a:srgbClr val="5B5854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1600" cap="all" spc="32">
                  <a:latin typeface="+mn-lt"/>
                  <a:ea typeface="+mn-ea"/>
                  <a:cs typeface="+mn-cs"/>
                  <a:sym typeface="Futura"/>
                </a:defRPr>
              </a:pPr>
              <a:endParaRPr/>
            </a:p>
          </p:txBody>
        </p:sp>
        <p:sp>
          <p:nvSpPr>
            <p:cNvPr id="202" name="Line"/>
            <p:cNvSpPr/>
            <p:nvPr/>
          </p:nvSpPr>
          <p:spPr>
            <a:xfrm>
              <a:off x="269302" y="2661394"/>
              <a:ext cx="4820796" cy="1"/>
            </a:xfrm>
            <a:prstGeom prst="line">
              <a:avLst/>
            </a:prstGeom>
            <a:noFill/>
            <a:ln w="25400" cap="flat">
              <a:solidFill>
                <a:schemeClr val="accent5">
                  <a:alpha val="75000"/>
                </a:schemeClr>
              </a:solidFill>
              <a:prstDash val="solid"/>
              <a:miter lim="400000"/>
              <a:headEnd type="triangle" w="med" len="med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1600" cap="all" spc="32">
                  <a:latin typeface="+mn-lt"/>
                  <a:ea typeface="+mn-ea"/>
                  <a:cs typeface="+mn-cs"/>
                  <a:sym typeface="Futura"/>
                </a:defRPr>
              </a:pPr>
              <a:endParaRPr/>
            </a:p>
          </p:txBody>
        </p:sp>
        <p:sp>
          <p:nvSpPr>
            <p:cNvPr id="203" name="Line"/>
            <p:cNvSpPr/>
            <p:nvPr/>
          </p:nvSpPr>
          <p:spPr>
            <a:xfrm flipV="1">
              <a:off x="2679700" y="1085414"/>
              <a:ext cx="0" cy="1932760"/>
            </a:xfrm>
            <a:prstGeom prst="line">
              <a:avLst/>
            </a:prstGeom>
            <a:noFill/>
            <a:ln w="25400" cap="flat">
              <a:solidFill>
                <a:schemeClr val="accent5">
                  <a:alpha val="75000"/>
                </a:schemeClr>
              </a:solidFill>
              <a:prstDash val="solid"/>
              <a:miter lim="400000"/>
              <a:headEnd type="triangle" w="med" len="med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1600" cap="all" spc="32">
                  <a:latin typeface="+mn-lt"/>
                  <a:ea typeface="+mn-ea"/>
                  <a:cs typeface="+mn-cs"/>
                  <a:sym typeface="Futura"/>
                </a:defRPr>
              </a:pPr>
              <a:endParaRPr/>
            </a:p>
          </p:txBody>
        </p:sp>
        <p:sp>
          <p:nvSpPr>
            <p:cNvPr id="204" name="Cross Axis"/>
            <p:cNvSpPr txBox="1"/>
            <p:nvPr/>
          </p:nvSpPr>
          <p:spPr>
            <a:xfrm>
              <a:off x="3782364" y="2095500"/>
              <a:ext cx="1553872" cy="5207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/>
            <a:p>
              <a:r>
                <a:t>Cross Axis</a:t>
              </a:r>
            </a:p>
          </p:txBody>
        </p:sp>
        <p:sp>
          <p:nvSpPr>
            <p:cNvPr id="205" name="Main Axis"/>
            <p:cNvSpPr txBox="1"/>
            <p:nvPr/>
          </p:nvSpPr>
          <p:spPr>
            <a:xfrm rot="16200000">
              <a:off x="1582775" y="1410444"/>
              <a:ext cx="1457250" cy="520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/>
            <a:p>
              <a:r>
                <a:t>Main Axis</a:t>
              </a:r>
            </a:p>
          </p:txBody>
        </p:sp>
      </p:grp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Alignment in Flexbox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2627">
              <a:defRPr sz="3959" spc="79"/>
            </a:lvl1pPr>
          </a:lstStyle>
          <a:p>
            <a:r>
              <a:rPr dirty="0"/>
              <a:t>Alignment in </a:t>
            </a:r>
            <a:r>
              <a:rPr dirty="0" smtClean="0"/>
              <a:t>Flexbox</a:t>
            </a:r>
            <a:r>
              <a:rPr lang="en-US" dirty="0" smtClean="0"/>
              <a:t> pt. 1</a:t>
            </a:r>
            <a:endParaRPr dirty="0"/>
          </a:p>
        </p:txBody>
      </p:sp>
      <p:sp>
        <p:nvSpPr>
          <p:cNvPr id="209" name="Use the align-items and align-self properties to control alignment…"/>
          <p:cNvSpPr txBox="1">
            <a:spLocks noGrp="1"/>
          </p:cNvSpPr>
          <p:nvPr>
            <p:ph type="body" idx="1"/>
          </p:nvPr>
        </p:nvSpPr>
        <p:spPr>
          <a:xfrm>
            <a:off x="673100" y="1583035"/>
            <a:ext cx="11658600" cy="7256165"/>
          </a:xfrm>
          <a:prstGeom prst="rect">
            <a:avLst/>
          </a:prstGeom>
        </p:spPr>
        <p:txBody>
          <a:bodyPr/>
          <a:lstStyle/>
          <a:p>
            <a:pPr>
              <a:defRPr sz="3500" spc="70"/>
            </a:pPr>
            <a:r>
              <a:t>Use the </a:t>
            </a:r>
            <a:r>
              <a:rPr>
                <a:latin typeface="Andale Mono"/>
                <a:ea typeface="Andale Mono"/>
                <a:cs typeface="Andale Mono"/>
                <a:sym typeface="Andale Mono"/>
              </a:rPr>
              <a:t>align-items</a:t>
            </a:r>
            <a:r>
              <a:t> and align-self properties to control alignment</a:t>
            </a:r>
          </a:p>
          <a:p>
            <a:pPr>
              <a:defRPr sz="3500" spc="70"/>
            </a:pPr>
            <a:r>
              <a:t>These work on the </a:t>
            </a:r>
            <a:r>
              <a:rPr>
                <a:latin typeface="Avenir Book Oblique"/>
                <a:ea typeface="Avenir Book Oblique"/>
                <a:cs typeface="Avenir Book Oblique"/>
                <a:sym typeface="Avenir Book Oblique"/>
              </a:rPr>
              <a:t>cross axis</a:t>
            </a:r>
            <a:r>
              <a:t> of the flexible box</a:t>
            </a:r>
          </a:p>
          <a:p>
            <a:pPr>
              <a:defRPr sz="3500" spc="70"/>
            </a:pPr>
            <a:r>
              <a:t>Defaults to </a:t>
            </a:r>
            <a:r>
              <a:rPr>
                <a:latin typeface="Andale Mono"/>
                <a:ea typeface="Andale Mono"/>
                <a:cs typeface="Andale Mono"/>
                <a:sym typeface="Andale Mono"/>
              </a:rPr>
              <a:t>stretch</a:t>
            </a:r>
            <a:r>
              <a:t>, which gets those equal height boxes we love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Alignment in Flexbox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2627">
              <a:defRPr sz="3959" spc="79"/>
            </a:lvl1pPr>
          </a:lstStyle>
          <a:p>
            <a:r>
              <a:rPr dirty="0"/>
              <a:t>Alignment in </a:t>
            </a:r>
            <a:r>
              <a:rPr dirty="0" smtClean="0"/>
              <a:t>Flexbox</a:t>
            </a:r>
            <a:r>
              <a:rPr lang="en-US" dirty="0" smtClean="0"/>
              <a:t> pt. 2</a:t>
            </a:r>
            <a:endParaRPr dirty="0"/>
          </a:p>
        </p:txBody>
      </p:sp>
      <p:sp>
        <p:nvSpPr>
          <p:cNvPr id="212" name="Use the justify-content property to space items apart…"/>
          <p:cNvSpPr txBox="1">
            <a:spLocks noGrp="1"/>
          </p:cNvSpPr>
          <p:nvPr>
            <p:ph type="body" idx="1"/>
          </p:nvPr>
        </p:nvSpPr>
        <p:spPr>
          <a:xfrm>
            <a:off x="673100" y="1583035"/>
            <a:ext cx="11658600" cy="7256165"/>
          </a:xfrm>
          <a:prstGeom prst="rect">
            <a:avLst/>
          </a:prstGeom>
        </p:spPr>
        <p:txBody>
          <a:bodyPr/>
          <a:lstStyle/>
          <a:p>
            <a:pPr>
              <a:defRPr sz="3500" spc="70"/>
            </a:pPr>
            <a:r>
              <a:t>Use the </a:t>
            </a:r>
            <a:r>
              <a:rPr>
                <a:latin typeface="Andale Mono"/>
                <a:ea typeface="Andale Mono"/>
                <a:cs typeface="Andale Mono"/>
                <a:sym typeface="Andale Mono"/>
              </a:rPr>
              <a:t>justify-content</a:t>
            </a:r>
            <a:r>
              <a:t> property to space items apart</a:t>
            </a:r>
          </a:p>
          <a:p>
            <a:pPr>
              <a:defRPr sz="3500" spc="70"/>
            </a:pPr>
            <a:r>
              <a:t>This works on the </a:t>
            </a:r>
            <a:r>
              <a:rPr>
                <a:latin typeface="Avenir Book Oblique"/>
                <a:ea typeface="Avenir Book Oblique"/>
                <a:cs typeface="Avenir Book Oblique"/>
                <a:sym typeface="Avenir Book Oblique"/>
              </a:rPr>
              <a:t>main axis</a:t>
            </a:r>
            <a:r>
              <a:t> of the flexible box</a:t>
            </a:r>
          </a:p>
          <a:p>
            <a:pPr>
              <a:defRPr sz="3500" spc="70"/>
            </a:pPr>
            <a:r>
              <a:t>Defaults to </a:t>
            </a:r>
            <a:r>
              <a:rPr>
                <a:latin typeface="Andale Mono"/>
                <a:ea typeface="Andale Mono"/>
                <a:cs typeface="Andale Mono"/>
                <a:sym typeface="Andale Mono"/>
              </a:rPr>
              <a:t>flex-start</a:t>
            </a:r>
            <a:r>
              <a:t>, which puts everything at the beginning of the box</a:t>
            </a:r>
          </a:p>
          <a:p>
            <a:pPr>
              <a:defRPr sz="3500" spc="70"/>
            </a:pPr>
            <a:r>
              <a:t>There’s also some cool “magic” you can do with margin values set to </a:t>
            </a:r>
            <a:r>
              <a:rPr>
                <a:latin typeface="Andale Mono"/>
                <a:ea typeface="Andale Mono"/>
                <a:cs typeface="Andale Mono"/>
                <a:sym typeface="Andale Mono"/>
              </a:rPr>
              <a:t>auto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Example Tw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Example Two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The Game Changer"/>
          <p:cNvSpPr txBox="1"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The Game Changer</a:t>
            </a:r>
          </a:p>
        </p:txBody>
      </p:sp>
      <p:sp>
        <p:nvSpPr>
          <p:cNvPr id="217" name="The Grid Modu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2627">
              <a:defRPr sz="3959" spc="79"/>
            </a:lvl1pPr>
          </a:lstStyle>
          <a:p>
            <a:r>
              <a:t>The Grid Module</a:t>
            </a:r>
          </a:p>
        </p:txBody>
      </p:sp>
      <p:sp>
        <p:nvSpPr>
          <p:cNvPr id="218" name="Like Flexbox… but positioning in two dimension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500" spc="70"/>
            </a:pPr>
            <a:r>
              <a:t>Like Flexbox… but positioning in two dimensions</a:t>
            </a:r>
          </a:p>
          <a:p>
            <a:pPr>
              <a:defRPr sz="3500" spc="70"/>
            </a:pPr>
            <a:r>
              <a:t>Grid layout creates </a:t>
            </a:r>
            <a:r>
              <a:rPr>
                <a:latin typeface="Avenir Book Oblique"/>
                <a:ea typeface="Avenir Book Oblique"/>
                <a:cs typeface="Avenir Book Oblique"/>
                <a:sym typeface="Avenir Book Oblique"/>
              </a:rPr>
              <a:t>tracks</a:t>
            </a:r>
            <a:r>
              <a:t> for the rows and columns of a grid</a:t>
            </a:r>
          </a:p>
          <a:p>
            <a:pPr>
              <a:defRPr sz="3500" spc="70"/>
            </a:pPr>
            <a:r>
              <a:t>Elements of the grid can be positioned in the </a:t>
            </a:r>
            <a:r>
              <a:rPr>
                <a:latin typeface="Avenir Book Oblique"/>
                <a:ea typeface="Avenir Book Oblique"/>
                <a:cs typeface="Avenir Book Oblique"/>
                <a:sym typeface="Avenir Book Oblique"/>
              </a:rPr>
              <a:t>areas</a:t>
            </a:r>
            <a:r>
              <a:t> created by these intersecting tracks</a:t>
            </a:r>
          </a:p>
          <a:p>
            <a:pPr>
              <a:defRPr sz="3500" spc="70"/>
            </a:pPr>
            <a:r>
              <a:t>There are many versatile ways to define and work with grid positioning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rid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2627">
              <a:defRPr sz="3959" spc="79"/>
            </a:lvl1pPr>
          </a:lstStyle>
          <a:p>
            <a:r>
              <a:t>Grid</a:t>
            </a:r>
          </a:p>
        </p:txBody>
      </p:sp>
      <p:grpSp>
        <p:nvGrpSpPr>
          <p:cNvPr id="2" name="Group 1" descr="An example of a grid layout based on the code shown on the slide. There are 5 blocks of content in a grid, with 3 columns and 2 rows"/>
          <p:cNvGrpSpPr/>
          <p:nvPr/>
        </p:nvGrpSpPr>
        <p:grpSpPr>
          <a:xfrm>
            <a:off x="2028899" y="1498600"/>
            <a:ext cx="8947002" cy="3492054"/>
            <a:chOff x="2028899" y="1498600"/>
            <a:chExt cx="8947002" cy="3492054"/>
          </a:xfrm>
        </p:grpSpPr>
        <p:sp>
          <p:nvSpPr>
            <p:cNvPr id="221" name="Block 1" descr="A block of content in the grid layout"/>
            <p:cNvSpPr/>
            <p:nvPr/>
          </p:nvSpPr>
          <p:spPr>
            <a:xfrm>
              <a:off x="2311400" y="1790700"/>
              <a:ext cx="2549674" cy="1342827"/>
            </a:xfrm>
            <a:prstGeom prst="rect">
              <a:avLst/>
            </a:prstGeom>
            <a:blipFill>
              <a:blip r:embed="rId2"/>
            </a:blip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101600" tIns="101600" rIns="101600" bIns="101600"/>
            <a:lstStyle>
              <a:lvl1pPr algn="l">
                <a:defRPr sz="2800" cap="all" spc="56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Futura"/>
                </a:defRPr>
              </a:lvl1pPr>
            </a:lstStyle>
            <a:p>
              <a:r>
                <a:t>Block 1</a:t>
              </a:r>
            </a:p>
          </p:txBody>
        </p:sp>
        <p:sp>
          <p:nvSpPr>
            <p:cNvPr id="222" name="Rounded Rectangle"/>
            <p:cNvSpPr/>
            <p:nvPr/>
          </p:nvSpPr>
          <p:spPr>
            <a:xfrm>
              <a:off x="2028899" y="1498600"/>
              <a:ext cx="8947002" cy="3492054"/>
            </a:xfrm>
            <a:prstGeom prst="roundRect">
              <a:avLst>
                <a:gd name="adj" fmla="val 5455"/>
              </a:avLst>
            </a:prstGeom>
            <a:ln w="63500">
              <a:solidFill>
                <a:srgbClr val="000000"/>
              </a:solidFill>
              <a:miter lim="400000"/>
            </a:ln>
          </p:spPr>
          <p:txBody>
            <a:bodyPr lIns="50800" tIns="50800" rIns="50800" bIns="50800" anchor="ctr"/>
            <a:lstStyle/>
            <a:p>
              <a:pPr algn="l">
                <a:defRPr sz="2800" cap="all" spc="56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Futura"/>
                </a:defRPr>
              </a:pPr>
              <a:endParaRPr/>
            </a:p>
          </p:txBody>
        </p:sp>
        <p:sp>
          <p:nvSpPr>
            <p:cNvPr id="223" name="Block 2" descr="A block of content in the grid layout"/>
            <p:cNvSpPr/>
            <p:nvPr/>
          </p:nvSpPr>
          <p:spPr>
            <a:xfrm>
              <a:off x="5227563" y="1790700"/>
              <a:ext cx="2549674" cy="1342827"/>
            </a:xfrm>
            <a:prstGeom prst="rect">
              <a:avLst/>
            </a:prstGeom>
            <a:blipFill>
              <a:blip r:embed="rId2"/>
            </a:blip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101600" tIns="101600" rIns="101600" bIns="101600"/>
            <a:lstStyle>
              <a:lvl1pPr algn="l">
                <a:defRPr sz="2800" cap="all" spc="56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Futura"/>
                </a:defRPr>
              </a:lvl1pPr>
            </a:lstStyle>
            <a:p>
              <a:r>
                <a:t>Block 2</a:t>
              </a:r>
            </a:p>
          </p:txBody>
        </p:sp>
        <p:sp>
          <p:nvSpPr>
            <p:cNvPr id="224" name="Block 3" descr="A block of content in the grid layout"/>
            <p:cNvSpPr/>
            <p:nvPr/>
          </p:nvSpPr>
          <p:spPr>
            <a:xfrm>
              <a:off x="8143726" y="1790700"/>
              <a:ext cx="2549674" cy="1342827"/>
            </a:xfrm>
            <a:prstGeom prst="rect">
              <a:avLst/>
            </a:prstGeom>
            <a:blipFill>
              <a:blip r:embed="rId2"/>
            </a:blip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101600" tIns="101600" rIns="101600" bIns="101600"/>
            <a:lstStyle>
              <a:lvl1pPr algn="l">
                <a:defRPr sz="2800" cap="all" spc="56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Futura"/>
                </a:defRPr>
              </a:lvl1pPr>
            </a:lstStyle>
            <a:p>
              <a:r>
                <a:t>Block 3</a:t>
              </a:r>
            </a:p>
          </p:txBody>
        </p:sp>
        <p:sp>
          <p:nvSpPr>
            <p:cNvPr id="226" name="Block 4" descr="A block of content in the grid layout"/>
            <p:cNvSpPr/>
            <p:nvPr/>
          </p:nvSpPr>
          <p:spPr>
            <a:xfrm>
              <a:off x="2311400" y="3416300"/>
              <a:ext cx="2549674" cy="1342827"/>
            </a:xfrm>
            <a:prstGeom prst="rect">
              <a:avLst/>
            </a:prstGeom>
            <a:blipFill>
              <a:blip r:embed="rId2"/>
            </a:blip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101600" tIns="101600" rIns="101600" bIns="101600"/>
            <a:lstStyle>
              <a:lvl1pPr algn="l">
                <a:defRPr sz="2800" cap="all" spc="56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Futura"/>
                </a:defRPr>
              </a:lvl1pPr>
            </a:lstStyle>
            <a:p>
              <a:r>
                <a:t>Block 4</a:t>
              </a:r>
            </a:p>
          </p:txBody>
        </p:sp>
        <p:sp>
          <p:nvSpPr>
            <p:cNvPr id="227" name="Block 5" descr="A block of content in the grid layout"/>
            <p:cNvSpPr/>
            <p:nvPr/>
          </p:nvSpPr>
          <p:spPr>
            <a:xfrm>
              <a:off x="5227563" y="3416300"/>
              <a:ext cx="2549674" cy="1342827"/>
            </a:xfrm>
            <a:prstGeom prst="rect">
              <a:avLst/>
            </a:prstGeom>
            <a:blipFill>
              <a:blip r:embed="rId2"/>
            </a:blip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101600" tIns="101600" rIns="101600" bIns="101600"/>
            <a:lstStyle>
              <a:lvl1pPr algn="l">
                <a:defRPr sz="2800" cap="all" spc="56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Futura"/>
                </a:defRPr>
              </a:lvl1pPr>
            </a:lstStyle>
            <a:p>
              <a:r>
                <a:t>Block 5</a:t>
              </a:r>
            </a:p>
          </p:txBody>
        </p:sp>
      </p:grpSp>
      <p:sp>
        <p:nvSpPr>
          <p:cNvPr id="225" name=".grid {…"/>
          <p:cNvSpPr txBox="1"/>
          <p:nvPr/>
        </p:nvSpPr>
        <p:spPr>
          <a:xfrm>
            <a:off x="756276" y="5346253"/>
            <a:ext cx="11492247" cy="284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.grid {</a:t>
            </a:r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  display: grid;</a:t>
            </a:r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  grid-template-columns: 200px 200px 200px;</a:t>
            </a:r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}</a:t>
            </a:r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endParaRPr/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.grid li {</a:t>
            </a:r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  margin: 10px;</a:t>
            </a:r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}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rid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2627">
              <a:defRPr sz="3959" spc="79"/>
            </a:lvl1pPr>
          </a:lstStyle>
          <a:p>
            <a:r>
              <a:rPr dirty="0" smtClean="0"/>
              <a:t>Grid</a:t>
            </a:r>
            <a:r>
              <a:rPr lang="en-US" dirty="0" smtClean="0"/>
              <a:t> pt. 2</a:t>
            </a:r>
            <a:endParaRPr dirty="0"/>
          </a:p>
        </p:txBody>
      </p:sp>
      <p:sp>
        <p:nvSpPr>
          <p:cNvPr id="231" name="Rounded Rectangle" descr="A grid container element"/>
          <p:cNvSpPr/>
          <p:nvPr/>
        </p:nvSpPr>
        <p:spPr>
          <a:xfrm>
            <a:off x="2028899" y="1498600"/>
            <a:ext cx="8947002" cy="3492054"/>
          </a:xfrm>
          <a:prstGeom prst="roundRect">
            <a:avLst>
              <a:gd name="adj" fmla="val 5455"/>
            </a:avLst>
          </a:prstGeom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l">
              <a:defRPr sz="2800" cap="all" spc="56">
                <a:solidFill>
                  <a:srgbClr val="FFFFFF"/>
                </a:solidFill>
                <a:latin typeface="+mn-lt"/>
                <a:ea typeface="+mn-ea"/>
                <a:cs typeface="+mn-cs"/>
                <a:sym typeface="Futura"/>
              </a:defRPr>
            </a:pPr>
            <a:endParaRPr/>
          </a:p>
        </p:txBody>
      </p:sp>
      <p:sp>
        <p:nvSpPr>
          <p:cNvPr id="230" name="Block 1" descr="A block of content in the grid layout"/>
          <p:cNvSpPr/>
          <p:nvPr/>
        </p:nvSpPr>
        <p:spPr>
          <a:xfrm>
            <a:off x="2311400" y="1790700"/>
            <a:ext cx="2549674" cy="1342827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01600" tIns="101600" rIns="101600" bIns="101600"/>
          <a:lstStyle>
            <a:lvl1pPr algn="l">
              <a:defRPr sz="2800" cap="all" spc="56">
                <a:solidFill>
                  <a:srgbClr val="FFFFFF"/>
                </a:solidFill>
                <a:latin typeface="+mn-lt"/>
                <a:ea typeface="+mn-ea"/>
                <a:cs typeface="+mn-cs"/>
                <a:sym typeface="Futura"/>
              </a:defRPr>
            </a:lvl1pPr>
          </a:lstStyle>
          <a:p>
            <a:r>
              <a:t>Block 1</a:t>
            </a:r>
          </a:p>
        </p:txBody>
      </p:sp>
      <p:sp>
        <p:nvSpPr>
          <p:cNvPr id="232" name="Block 2" descr="A block of content in the grid layout"/>
          <p:cNvSpPr/>
          <p:nvPr/>
        </p:nvSpPr>
        <p:spPr>
          <a:xfrm>
            <a:off x="5227563" y="1790700"/>
            <a:ext cx="2549674" cy="1342827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01600" tIns="101600" rIns="101600" bIns="101600"/>
          <a:lstStyle>
            <a:lvl1pPr algn="l">
              <a:defRPr sz="2800" cap="all" spc="56">
                <a:solidFill>
                  <a:srgbClr val="FFFFFF"/>
                </a:solidFill>
                <a:latin typeface="+mn-lt"/>
                <a:ea typeface="+mn-ea"/>
                <a:cs typeface="+mn-cs"/>
                <a:sym typeface="Futura"/>
              </a:defRPr>
            </a:lvl1pPr>
          </a:lstStyle>
          <a:p>
            <a:r>
              <a:t>Block 2</a:t>
            </a:r>
          </a:p>
        </p:txBody>
      </p:sp>
      <p:sp>
        <p:nvSpPr>
          <p:cNvPr id="233" name="Block 3" descr="A block of content in the grid layout"/>
          <p:cNvSpPr/>
          <p:nvPr/>
        </p:nvSpPr>
        <p:spPr>
          <a:xfrm>
            <a:off x="8143726" y="1790700"/>
            <a:ext cx="2549674" cy="1342827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01600" tIns="101600" rIns="101600" bIns="101600"/>
          <a:lstStyle>
            <a:lvl1pPr algn="l">
              <a:defRPr sz="2800" cap="all" spc="56">
                <a:solidFill>
                  <a:srgbClr val="FFFFFF"/>
                </a:solidFill>
                <a:latin typeface="+mn-lt"/>
                <a:ea typeface="+mn-ea"/>
                <a:cs typeface="+mn-cs"/>
                <a:sym typeface="Futura"/>
              </a:defRPr>
            </a:lvl1pPr>
          </a:lstStyle>
          <a:p>
            <a:r>
              <a:t>Block 3</a:t>
            </a:r>
          </a:p>
        </p:txBody>
      </p:sp>
      <p:sp>
        <p:nvSpPr>
          <p:cNvPr id="235" name="Block 4" descr="A block of content in the grid layout"/>
          <p:cNvSpPr/>
          <p:nvPr/>
        </p:nvSpPr>
        <p:spPr>
          <a:xfrm>
            <a:off x="2311400" y="3416300"/>
            <a:ext cx="2549674" cy="1342827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01600" tIns="101600" rIns="101600" bIns="101600"/>
          <a:lstStyle>
            <a:lvl1pPr algn="l">
              <a:defRPr sz="2800" cap="all" spc="56">
                <a:solidFill>
                  <a:srgbClr val="FFFFFF"/>
                </a:solidFill>
                <a:latin typeface="+mn-lt"/>
                <a:ea typeface="+mn-ea"/>
                <a:cs typeface="+mn-cs"/>
                <a:sym typeface="Futura"/>
              </a:defRPr>
            </a:lvl1pPr>
          </a:lstStyle>
          <a:p>
            <a:r>
              <a:t>Block 4</a:t>
            </a:r>
          </a:p>
        </p:txBody>
      </p:sp>
      <p:sp>
        <p:nvSpPr>
          <p:cNvPr id="236" name="Block 5" descr="A block of content in the grid layout"/>
          <p:cNvSpPr/>
          <p:nvPr/>
        </p:nvSpPr>
        <p:spPr>
          <a:xfrm>
            <a:off x="5227563" y="3416300"/>
            <a:ext cx="2549674" cy="1342827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01600" tIns="101600" rIns="101600" bIns="101600"/>
          <a:lstStyle>
            <a:lvl1pPr algn="l">
              <a:defRPr sz="2800" cap="all" spc="56">
                <a:solidFill>
                  <a:srgbClr val="FFFFFF"/>
                </a:solidFill>
                <a:latin typeface="+mn-lt"/>
                <a:ea typeface="+mn-ea"/>
                <a:cs typeface="+mn-cs"/>
                <a:sym typeface="Futura"/>
              </a:defRPr>
            </a:lvl1pPr>
          </a:lstStyle>
          <a:p>
            <a:r>
              <a:t>Block 5</a:t>
            </a:r>
          </a:p>
        </p:txBody>
      </p:sp>
      <p:sp>
        <p:nvSpPr>
          <p:cNvPr id="234" name=".grid {…"/>
          <p:cNvSpPr txBox="1"/>
          <p:nvPr/>
        </p:nvSpPr>
        <p:spPr>
          <a:xfrm>
            <a:off x="756276" y="5346253"/>
            <a:ext cx="11492247" cy="1816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.grid {</a:t>
            </a:r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  display: grid;</a:t>
            </a:r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  grid-template-columns: 1fr 1fr 1fr;</a:t>
            </a:r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  grid-gap: 20px;</a:t>
            </a:r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}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Column/Row Siz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2627">
              <a:defRPr sz="3959" spc="79"/>
            </a:lvl1pPr>
          </a:lstStyle>
          <a:p>
            <a:r>
              <a:t>Column/Row Sizing</a:t>
            </a:r>
          </a:p>
        </p:txBody>
      </p:sp>
      <p:sp>
        <p:nvSpPr>
          <p:cNvPr id="239" name="Sizes can be explicit values…"/>
          <p:cNvSpPr txBox="1">
            <a:spLocks noGrp="1"/>
          </p:cNvSpPr>
          <p:nvPr>
            <p:ph type="body" idx="1"/>
          </p:nvPr>
        </p:nvSpPr>
        <p:spPr>
          <a:xfrm>
            <a:off x="673100" y="1520477"/>
            <a:ext cx="11658600" cy="7318723"/>
          </a:xfrm>
          <a:prstGeom prst="rect">
            <a:avLst/>
          </a:prstGeom>
        </p:spPr>
        <p:txBody>
          <a:bodyPr/>
          <a:lstStyle/>
          <a:p>
            <a:pPr>
              <a:defRPr sz="3500" spc="70"/>
            </a:pPr>
            <a:r>
              <a:t>Sizes can be explicit values</a:t>
            </a:r>
          </a:p>
          <a:p>
            <a:pPr>
              <a:defRPr sz="3500" spc="70"/>
            </a:pPr>
            <a:r>
              <a:t>Sizes can be the special </a:t>
            </a:r>
            <a:r>
              <a:rPr>
                <a:latin typeface="Avenir Book Oblique"/>
                <a:ea typeface="Avenir Book Oblique"/>
                <a:cs typeface="Avenir Book Oblique"/>
                <a:sym typeface="Avenir Book Oblique"/>
              </a:rPr>
              <a:t>fractional</a:t>
            </a:r>
            <a:r>
              <a:t> value</a:t>
            </a:r>
          </a:p>
          <a:p>
            <a:pPr>
              <a:defRPr sz="3500" spc="70"/>
            </a:pPr>
            <a:r>
              <a:t>Use the </a:t>
            </a:r>
            <a:r>
              <a:rPr>
                <a:latin typeface="Andale Mono"/>
                <a:ea typeface="Andale Mono"/>
                <a:cs typeface="Andale Mono"/>
                <a:sym typeface="Andale Mono"/>
              </a:rPr>
              <a:t>fr</a:t>
            </a:r>
            <a:r>
              <a:t> unit</a:t>
            </a:r>
          </a:p>
          <a:p>
            <a:pPr>
              <a:defRPr sz="3500" spc="70"/>
            </a:pPr>
            <a:r>
              <a:t>Fractional units absorb and proportionally divide the available space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Make many Columns easily"/>
          <p:cNvSpPr txBox="1"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Make many Columns easily</a:t>
            </a:r>
          </a:p>
        </p:txBody>
      </p:sp>
      <p:sp>
        <p:nvSpPr>
          <p:cNvPr id="242" name="Repeat Syntax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2627">
              <a:defRPr sz="3959" spc="79"/>
            </a:lvl1pPr>
          </a:lstStyle>
          <a:p>
            <a:r>
              <a:t>Repeat Syntax</a:t>
            </a:r>
          </a:p>
        </p:txBody>
      </p:sp>
      <p:sp>
        <p:nvSpPr>
          <p:cNvPr id="243" name="To generate a series of rows/columns, use the repeat syntax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500" spc="70"/>
            </a:pPr>
            <a:r>
              <a:t>To generate a series of rows/columns, use the repeat syntax</a:t>
            </a:r>
          </a:p>
          <a:p>
            <a:pPr>
              <a:defRPr sz="3500" spc="70"/>
            </a:pPr>
            <a:r>
              <a:t>grid-template-columns: repeat(3, 1fr);</a:t>
            </a:r>
          </a:p>
          <a:p>
            <a:pPr>
              <a:defRPr sz="3500" spc="70"/>
            </a:pPr>
            <a:r>
              <a:t>grid-template-rows: repeat(4, 200px);</a:t>
            </a:r>
          </a:p>
          <a:p>
            <a:pPr>
              <a:defRPr sz="3500" spc="70"/>
            </a:pPr>
            <a:r>
              <a:t>The first parameter is the quantity, the second parameter is the size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Example Thre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Example Three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rid Position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2627">
              <a:defRPr sz="3959" spc="79"/>
            </a:lvl1pPr>
          </a:lstStyle>
          <a:p>
            <a:r>
              <a:t>Grid Positioning</a:t>
            </a:r>
          </a:p>
        </p:txBody>
      </p:sp>
      <p:sp>
        <p:nvSpPr>
          <p:cNvPr id="248" name="Elements in a grid can be positioned by row and column, instead of being automatically placed…"/>
          <p:cNvSpPr txBox="1">
            <a:spLocks noGrp="1"/>
          </p:cNvSpPr>
          <p:nvPr>
            <p:ph type="body" idx="1"/>
          </p:nvPr>
        </p:nvSpPr>
        <p:spPr>
          <a:xfrm>
            <a:off x="673100" y="1640730"/>
            <a:ext cx="11658600" cy="7198470"/>
          </a:xfrm>
          <a:prstGeom prst="rect">
            <a:avLst/>
          </a:prstGeom>
        </p:spPr>
        <p:txBody>
          <a:bodyPr/>
          <a:lstStyle/>
          <a:p>
            <a:pPr>
              <a:defRPr sz="3500" spc="70"/>
            </a:pPr>
            <a:r>
              <a:t>Elements in a grid can be positioned by row and column, instead of being automatically placed</a:t>
            </a:r>
          </a:p>
          <a:p>
            <a:pPr>
              <a:defRPr sz="3500" spc="70"/>
            </a:pPr>
            <a:r>
              <a:t>Column and row </a:t>
            </a: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lines</a:t>
            </a:r>
            <a:r>
              <a:t> are numbered starting at 1</a:t>
            </a:r>
          </a:p>
          <a:p>
            <a:pPr>
              <a:defRPr sz="3500" spc="70"/>
            </a:pPr>
            <a:r>
              <a:t>Can be specified from the opposite end using negative values</a:t>
            </a:r>
          </a:p>
          <a:p>
            <a:pPr lvl="1">
              <a:defRPr sz="3500" spc="70"/>
            </a:pPr>
            <a:r>
              <a:t>For example, the last column line is -1</a:t>
            </a:r>
          </a:p>
          <a:p>
            <a:pPr>
              <a:defRPr sz="3500" spc="70"/>
            </a:pPr>
            <a:r>
              <a:t>To specify a starting and ending position, use a forward slash between values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rid Position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2627">
              <a:defRPr sz="3959" spc="79"/>
            </a:lvl1pPr>
          </a:lstStyle>
          <a:p>
            <a:r>
              <a:rPr dirty="0"/>
              <a:t>Grid </a:t>
            </a:r>
            <a:r>
              <a:rPr dirty="0" smtClean="0"/>
              <a:t>Positioning</a:t>
            </a:r>
            <a:r>
              <a:rPr lang="en-US" dirty="0" smtClean="0"/>
              <a:t> pt. 2</a:t>
            </a:r>
            <a:endParaRPr dirty="0"/>
          </a:p>
        </p:txBody>
      </p:sp>
      <p:sp>
        <p:nvSpPr>
          <p:cNvPr id="251" name=".grid {…"/>
          <p:cNvSpPr txBox="1"/>
          <p:nvPr/>
        </p:nvSpPr>
        <p:spPr>
          <a:xfrm>
            <a:off x="756276" y="1619312"/>
            <a:ext cx="11492248" cy="730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.grid {</a:t>
            </a:r>
          </a:p>
          <a:p>
            <a:pPr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  display: grid;</a:t>
            </a:r>
          </a:p>
          <a:p>
            <a:pPr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  grid-template-columns: 1fr 1fr 1fr;</a:t>
            </a:r>
          </a:p>
          <a:p>
            <a:pPr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  /* Creates lines 1 through 4 */</a:t>
            </a:r>
          </a:p>
          <a:p>
            <a:pPr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  grid-gap: 20px;</a:t>
            </a:r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}</a:t>
            </a:r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endParaRPr/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.block1 {</a:t>
            </a:r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  grid-column: 1 / 3;</a:t>
            </a:r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  grid-row: 1;</a:t>
            </a:r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}</a:t>
            </a:r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endParaRPr/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.block2 {</a:t>
            </a:r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  grid-column: 3;</a:t>
            </a:r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  grid-row: 1 / 2;</a:t>
            </a:r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}</a:t>
            </a:r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endParaRPr/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.block3 {</a:t>
            </a:r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  grid-column: 1 / 2;</a:t>
            </a:r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  grid-row: 2;</a:t>
            </a:r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}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rid Position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2627">
              <a:defRPr sz="3959" spc="79"/>
            </a:lvl1pPr>
          </a:lstStyle>
          <a:p>
            <a:r>
              <a:rPr dirty="0"/>
              <a:t>Grid </a:t>
            </a:r>
            <a:r>
              <a:rPr dirty="0" smtClean="0"/>
              <a:t>Positioning</a:t>
            </a:r>
            <a:r>
              <a:rPr lang="en-US" dirty="0" smtClean="0"/>
              <a:t> pt. 3</a:t>
            </a:r>
            <a:endParaRPr dirty="0"/>
          </a:p>
        </p:txBody>
      </p:sp>
      <p:sp>
        <p:nvSpPr>
          <p:cNvPr id="254" name="You can specify auto as a positioning value, meaning it will be placed by source order in the next available track…"/>
          <p:cNvSpPr txBox="1">
            <a:spLocks noGrp="1"/>
          </p:cNvSpPr>
          <p:nvPr>
            <p:ph type="body" sz="half" idx="1"/>
          </p:nvPr>
        </p:nvSpPr>
        <p:spPr>
          <a:xfrm>
            <a:off x="673100" y="1559470"/>
            <a:ext cx="11658600" cy="4119613"/>
          </a:xfrm>
          <a:prstGeom prst="rect">
            <a:avLst/>
          </a:prstGeom>
        </p:spPr>
        <p:txBody>
          <a:bodyPr/>
          <a:lstStyle/>
          <a:p>
            <a:pPr>
              <a:defRPr sz="3500" spc="70"/>
            </a:pPr>
            <a:r>
              <a:t>You can specify auto as a positioning value, meaning it will be placed by source order in the next available track</a:t>
            </a:r>
          </a:p>
          <a:p>
            <a:pPr>
              <a:defRPr sz="3500" spc="70"/>
            </a:pPr>
            <a:r>
              <a:t>You can specify end position using the span keyword to specify how far to extend</a:t>
            </a:r>
          </a:p>
        </p:txBody>
      </p:sp>
      <p:sp>
        <p:nvSpPr>
          <p:cNvPr id="255" name=".block1 {…"/>
          <p:cNvSpPr txBox="1"/>
          <p:nvPr/>
        </p:nvSpPr>
        <p:spPr>
          <a:xfrm>
            <a:off x="756276" y="5905053"/>
            <a:ext cx="11492248" cy="2501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.block1 {</a:t>
            </a:r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  grid-column: 1 / 3;</a:t>
            </a:r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}</a:t>
            </a:r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endParaRPr/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.block2 {</a:t>
            </a:r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  grid-column: auto / span 2;</a:t>
            </a:r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}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Example Fou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Example Four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A Fun Way to Build a Grid"/>
          <p:cNvSpPr txBox="1"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 Fun Way to Build a Grid</a:t>
            </a:r>
          </a:p>
        </p:txBody>
      </p:sp>
      <p:sp>
        <p:nvSpPr>
          <p:cNvPr id="260" name="Grid Template Area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2627">
              <a:defRPr sz="3959" spc="79"/>
            </a:lvl1pPr>
          </a:lstStyle>
          <a:p>
            <a:r>
              <a:t>Grid Template Area</a:t>
            </a:r>
          </a:p>
        </p:txBody>
      </p:sp>
      <p:sp>
        <p:nvSpPr>
          <p:cNvPr id="261" name="You can build a grid using named area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500" spc="70"/>
            </a:pPr>
            <a:r>
              <a:t>You can build a grid using named areas</a:t>
            </a:r>
          </a:p>
          <a:p>
            <a:pPr>
              <a:defRPr sz="3500" spc="70"/>
            </a:pPr>
            <a:r>
              <a:t>Grid children can be positioned on the grid using those names</a:t>
            </a:r>
          </a:p>
          <a:p>
            <a:pPr>
              <a:defRPr sz="3500" spc="70"/>
            </a:pPr>
            <a:r>
              <a:t>Makes for super easy layout prototyping!</a:t>
            </a:r>
          </a:p>
          <a:p>
            <a:pPr>
              <a:defRPr sz="3500" spc="70"/>
            </a:pPr>
            <a:r>
              <a:t>It’s kind of fun, haha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rid Template Area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2627">
              <a:defRPr sz="3959" spc="79"/>
            </a:lvl1pPr>
          </a:lstStyle>
          <a:p>
            <a:r>
              <a:t>Grid Template Areas</a:t>
            </a:r>
          </a:p>
        </p:txBody>
      </p:sp>
      <p:sp>
        <p:nvSpPr>
          <p:cNvPr id="264" name=".grid {…"/>
          <p:cNvSpPr txBox="1"/>
          <p:nvPr/>
        </p:nvSpPr>
        <p:spPr>
          <a:xfrm>
            <a:off x="756276" y="1619312"/>
            <a:ext cx="11492248" cy="730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.grid {</a:t>
            </a:r>
          </a:p>
          <a:p>
            <a:pPr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  display: grid;</a:t>
            </a:r>
          </a:p>
          <a:p>
            <a:pPr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  grid-gap: 20px;</a:t>
            </a:r>
          </a:p>
          <a:p>
            <a:pPr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  grid-template-columns: repeat(3, 1fr);</a:t>
            </a:r>
          </a:p>
          <a:p>
            <a:pPr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  grid-template-rows: repeat(4, 100px);</a:t>
            </a:r>
          </a:p>
          <a:p>
            <a:pPr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  grid-template-areas:</a:t>
            </a:r>
          </a:p>
          <a:p>
            <a:pPr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    “a a b”</a:t>
            </a:r>
          </a:p>
          <a:p>
            <a:pPr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    “a a c”</a:t>
            </a:r>
          </a:p>
          <a:p>
            <a:pPr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    “d d c”</a:t>
            </a:r>
          </a:p>
          <a:p>
            <a:pPr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    “e e e”;</a:t>
            </a:r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}</a:t>
            </a:r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endParaRPr/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.block1 { grid-area: a; }</a:t>
            </a:r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endParaRPr/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.block2 { grid-area: b; }</a:t>
            </a:r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endParaRPr/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.block3 { grid-area: c; }</a:t>
            </a:r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endParaRPr/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.block4 { grid-area: d; }</a:t>
            </a:r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endParaRPr/>
          </a:p>
          <a:p>
            <a:pPr lvl="1"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.block5 { grid-area: e; }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Example Fiv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Example Five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Best News Ever!"/>
          <p:cNvSpPr txBox="1"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Best News Ever!</a:t>
            </a:r>
          </a:p>
        </p:txBody>
      </p:sp>
      <p:sp>
        <p:nvSpPr>
          <p:cNvPr id="269" name="Responsive by Defaul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2627">
              <a:defRPr sz="3959" spc="79"/>
            </a:lvl1pPr>
          </a:lstStyle>
          <a:p>
            <a:r>
              <a:t>Responsive by Default</a:t>
            </a:r>
          </a:p>
        </p:txBody>
      </p:sp>
      <p:sp>
        <p:nvSpPr>
          <p:cNvPr id="270" name="Grid has powerful tools to be responsive by default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500" spc="70"/>
            </a:pPr>
            <a:r>
              <a:t>Grid has powerful tools to be responsive by default</a:t>
            </a:r>
          </a:p>
          <a:p>
            <a:pPr>
              <a:defRPr sz="3500" spc="70"/>
            </a:pPr>
            <a:r>
              <a:t>The properties </a:t>
            </a:r>
            <a:r>
              <a:rPr>
                <a:latin typeface="Andale Mono"/>
                <a:ea typeface="Andale Mono"/>
                <a:cs typeface="Andale Mono"/>
                <a:sym typeface="Andale Mono"/>
              </a:rPr>
              <a:t>grid-auto-rows</a:t>
            </a:r>
            <a:r>
              <a:t> and </a:t>
            </a:r>
            <a:r>
              <a:rPr>
                <a:latin typeface="Andale Mono"/>
                <a:ea typeface="Andale Mono"/>
                <a:cs typeface="Andale Mono"/>
                <a:sym typeface="Andale Mono"/>
              </a:rPr>
              <a:t>grid-auto-columns</a:t>
            </a:r>
            <a:r>
              <a:t> allow you specify a size for the </a:t>
            </a:r>
            <a:r>
              <a:rPr>
                <a:latin typeface="Avenir Book Oblique"/>
                <a:ea typeface="Avenir Book Oblique"/>
                <a:cs typeface="Avenir Book Oblique"/>
                <a:sym typeface="Avenir Book Oblique"/>
              </a:rPr>
              <a:t>implicit grid</a:t>
            </a:r>
          </a:p>
          <a:p>
            <a:pPr>
              <a:defRPr sz="3500" spc="70"/>
            </a:pPr>
            <a:r>
              <a:t>These are rows and columns that are generated as needed, when the tracks are full</a:t>
            </a:r>
          </a:p>
          <a:p>
            <a:pPr>
              <a:defRPr sz="3500" spc="70"/>
            </a:pPr>
            <a:r>
              <a:t>As a matter of fact, when we didn’t declare a template for rows in the early examples, we were getting the default </a:t>
            </a:r>
            <a:r>
              <a:rPr>
                <a:latin typeface="Andale Mono"/>
                <a:ea typeface="Andale Mono"/>
                <a:cs typeface="Andale Mono"/>
                <a:sym typeface="Andale Mono"/>
              </a:rPr>
              <a:t>grid-auto-rows</a:t>
            </a:r>
            <a:r>
              <a:t> value, </a:t>
            </a:r>
            <a:r>
              <a:rPr>
                <a:latin typeface="Andale Mono"/>
                <a:ea typeface="Andale Mono"/>
                <a:cs typeface="Andale Mono"/>
                <a:sym typeface="Andale Mono"/>
              </a:rPr>
              <a:t>auto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Best News Ever!"/>
          <p:cNvSpPr txBox="1"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Best News Ever!</a:t>
            </a:r>
          </a:p>
        </p:txBody>
      </p:sp>
      <p:sp>
        <p:nvSpPr>
          <p:cNvPr id="273" name="Responsive by Defaul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2627">
              <a:defRPr sz="3959" spc="79"/>
            </a:lvl1pPr>
          </a:lstStyle>
          <a:p>
            <a:r>
              <a:rPr dirty="0"/>
              <a:t>Responsive by </a:t>
            </a:r>
            <a:r>
              <a:rPr dirty="0" smtClean="0"/>
              <a:t>Default</a:t>
            </a:r>
            <a:r>
              <a:rPr lang="en-US" dirty="0" smtClean="0"/>
              <a:t> pt. 2</a:t>
            </a:r>
            <a:endParaRPr dirty="0"/>
          </a:p>
        </p:txBody>
      </p:sp>
      <p:sp>
        <p:nvSpPr>
          <p:cNvPr id="274" name="A more versatile solution for responsive columns lies in the magic of the repeat() syntax, and some special keywords that can be used ther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500" spc="70"/>
            </a:pPr>
            <a:r>
              <a:t>A more versatile solution for responsive columns lies in the magic of the </a:t>
            </a:r>
            <a:r>
              <a:rPr>
                <a:latin typeface="Andale Mono"/>
                <a:ea typeface="Andale Mono"/>
                <a:cs typeface="Andale Mono"/>
                <a:sym typeface="Andale Mono"/>
              </a:rPr>
              <a:t>repeat()</a:t>
            </a:r>
            <a:r>
              <a:t> syntax, and some special keywords that can be used there</a:t>
            </a:r>
          </a:p>
          <a:p>
            <a:pPr>
              <a:defRPr sz="3500" spc="70"/>
            </a:pPr>
            <a:r>
              <a:rPr>
                <a:latin typeface="Andale Mono"/>
                <a:ea typeface="Andale Mono"/>
                <a:cs typeface="Andale Mono"/>
                <a:sym typeface="Andale Mono"/>
              </a:rPr>
              <a:t>auto-fill</a:t>
            </a:r>
            <a:r>
              <a:t> is a keyword that means “make as many columns as possible”. It replaces the quantity parameter</a:t>
            </a:r>
          </a:p>
          <a:p>
            <a:pPr>
              <a:defRPr sz="3500" spc="70"/>
            </a:pPr>
            <a:r>
              <a:rPr>
                <a:latin typeface="Andale Mono"/>
                <a:ea typeface="Andale Mono"/>
                <a:cs typeface="Andale Mono"/>
                <a:sym typeface="Andale Mono"/>
              </a:rPr>
              <a:t>minmax([min], [max])</a:t>
            </a:r>
            <a:r>
              <a:t> is a keyword that replaces the size parameter</a:t>
            </a: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Responsive by Defaul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2627">
              <a:defRPr sz="3959" spc="79"/>
            </a:lvl1pPr>
          </a:lstStyle>
          <a:p>
            <a:r>
              <a:rPr dirty="0"/>
              <a:t>Responsive by </a:t>
            </a:r>
            <a:r>
              <a:rPr dirty="0" smtClean="0"/>
              <a:t>Default</a:t>
            </a:r>
            <a:r>
              <a:rPr lang="en-US" dirty="0" smtClean="0"/>
              <a:t> pt. 3</a:t>
            </a:r>
            <a:endParaRPr dirty="0"/>
          </a:p>
        </p:txBody>
      </p:sp>
      <p:sp>
        <p:nvSpPr>
          <p:cNvPr id="276" name="Wait, explain this better…"/>
          <p:cNvSpPr txBox="1"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Wait, explain this better…</a:t>
            </a:r>
          </a:p>
        </p:txBody>
      </p:sp>
      <p:sp>
        <p:nvSpPr>
          <p:cNvPr id="278" name="This little snippet creates a grid layout of as many 300px columns as can fit in the grid container…"/>
          <p:cNvSpPr txBox="1">
            <a:spLocks noGrp="1"/>
          </p:cNvSpPr>
          <p:nvPr>
            <p:ph type="body" sz="half" idx="1"/>
          </p:nvPr>
        </p:nvSpPr>
        <p:spPr>
          <a:xfrm>
            <a:off x="673100" y="2387600"/>
            <a:ext cx="11658600" cy="3434242"/>
          </a:xfrm>
          <a:prstGeom prst="rect">
            <a:avLst/>
          </a:prstGeom>
        </p:spPr>
        <p:txBody>
          <a:bodyPr/>
          <a:lstStyle/>
          <a:p>
            <a:pPr>
              <a:defRPr sz="3500" spc="70"/>
            </a:pPr>
            <a:r>
              <a:t>This little snippet creates a grid layout of as many 300px columns as can fit in the grid container</a:t>
            </a:r>
          </a:p>
          <a:p>
            <a:pPr>
              <a:defRPr sz="3500" spc="70"/>
            </a:pPr>
            <a:r>
              <a:t>If there’s leftover room, it gets divided evenly among the columns</a:t>
            </a:r>
          </a:p>
        </p:txBody>
      </p:sp>
      <p:sp>
        <p:nvSpPr>
          <p:cNvPr id="279" name=".grid {…"/>
          <p:cNvSpPr txBox="1"/>
          <p:nvPr/>
        </p:nvSpPr>
        <p:spPr>
          <a:xfrm>
            <a:off x="756276" y="5929852"/>
            <a:ext cx="11492248" cy="215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.grid {</a:t>
            </a:r>
          </a:p>
          <a:p>
            <a:pPr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  display: grid;</a:t>
            </a:r>
          </a:p>
          <a:p>
            <a:pPr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  grid-gap: 20px;</a:t>
            </a:r>
          </a:p>
          <a:p>
            <a:pPr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  grid-template-columns:</a:t>
            </a:r>
          </a:p>
          <a:p>
            <a:pPr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    repeat(auto-fit, minmax(300px, 1fr);</a:t>
            </a:r>
          </a:p>
          <a:p>
            <a:pPr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 }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Example Six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Example Six</a:t>
            </a: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caniusegrid.png" descr="A graphic showing the compatability of the CSS Grid Module with web browsers as of October 2018. For complete and up-to-date data, visit the website https://caniuse.com and search for CSS Grid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l="3349" t="1452" r="1048" b="1452"/>
          <a:stretch>
            <a:fillRect/>
          </a:stretch>
        </p:blipFill>
        <p:spPr>
          <a:xfrm>
            <a:off x="1254033" y="2330450"/>
            <a:ext cx="10781594" cy="6477000"/>
          </a:xfrm>
          <a:prstGeom prst="rect">
            <a:avLst/>
          </a:prstGeom>
        </p:spPr>
      </p:pic>
      <p:sp>
        <p:nvSpPr>
          <p:cNvPr id="284" name="Current Suppor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2627">
              <a:defRPr sz="3959" spc="79"/>
            </a:lvl1pPr>
          </a:lstStyle>
          <a:p>
            <a:r>
              <a:t>Current Support</a:t>
            </a:r>
          </a:p>
        </p:txBody>
      </p:sp>
      <p:sp>
        <p:nvSpPr>
          <p:cNvPr id="285" name="Plug Your Own Analytics into caniuse.com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411479">
              <a:defRPr sz="2340" spc="210"/>
            </a:pPr>
            <a:r>
              <a:t>Plug Your Own Analytics into </a:t>
            </a:r>
            <a:r>
              <a:rPr u="sng">
                <a:hlinkClick r:id="rId3"/>
              </a:rPr>
              <a:t>caniuse.com</a:t>
            </a: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Yep!"/>
          <p:cNvSpPr txBox="1"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Yep!</a:t>
            </a:r>
          </a:p>
        </p:txBody>
      </p:sp>
      <p:sp>
        <p:nvSpPr>
          <p:cNvPr id="288" name="Can I Use This Now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2627">
              <a:defRPr sz="3959" spc="79"/>
            </a:lvl1pPr>
          </a:lstStyle>
          <a:p>
            <a:r>
              <a:t>Can I Use This Now?</a:t>
            </a:r>
          </a:p>
        </p:txBody>
      </p:sp>
      <p:sp>
        <p:nvSpPr>
          <p:cNvPr id="289" name="Browser support is pretty good, and getting better!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Browser support is pretty good, and getting better!</a:t>
            </a:r>
          </a:p>
          <a:p>
            <a:r>
              <a:t>Evergreen browsers are on top of it, and mobile browsers, too</a:t>
            </a:r>
          </a:p>
          <a:p>
            <a:r>
              <a:t>Old IE has a working version of an earlier spec, usable with vendor prefixes. Or just give that browser the non-grid fallback</a:t>
            </a:r>
          </a:p>
          <a:p>
            <a:r>
              <a:t>Speaking of fallbacks…</a:t>
            </a:r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Fallback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2627">
              <a:defRPr sz="3959" spc="79"/>
            </a:lvl1pPr>
          </a:lstStyle>
          <a:p>
            <a:r>
              <a:t>Fallbacks</a:t>
            </a:r>
          </a:p>
        </p:txBody>
      </p:sp>
      <p:sp>
        <p:nvSpPr>
          <p:cNvPr id="292" name="Use Grid now, and provide sane fallbacks for older browsers…"/>
          <p:cNvSpPr txBox="1">
            <a:spLocks noGrp="1"/>
          </p:cNvSpPr>
          <p:nvPr>
            <p:ph type="body" sz="half" idx="1"/>
          </p:nvPr>
        </p:nvSpPr>
        <p:spPr>
          <a:xfrm>
            <a:off x="673100" y="1451456"/>
            <a:ext cx="11658600" cy="4175839"/>
          </a:xfrm>
          <a:prstGeom prst="rect">
            <a:avLst/>
          </a:prstGeom>
        </p:spPr>
        <p:txBody>
          <a:bodyPr/>
          <a:lstStyle/>
          <a:p>
            <a:pPr>
              <a:defRPr sz="3500" spc="70"/>
            </a:pPr>
            <a:r>
              <a:t>Use Grid now, and provide sane fallbacks for older browsers</a:t>
            </a:r>
          </a:p>
          <a:p>
            <a:pPr>
              <a:defRPr sz="3500" spc="70"/>
            </a:pPr>
            <a:r>
              <a:t>Many grid properties work fine alongside traditional box model properties</a:t>
            </a:r>
          </a:p>
          <a:p>
            <a:pPr>
              <a:defRPr sz="3500" spc="70"/>
            </a:pPr>
            <a:r>
              <a:t>Some grid code that doesn’t play well can be hidden </a:t>
            </a:r>
          </a:p>
        </p:txBody>
      </p:sp>
      <p:sp>
        <p:nvSpPr>
          <p:cNvPr id="293" name="/* Base-line CSS for base level experience here */…"/>
          <p:cNvSpPr txBox="1"/>
          <p:nvPr/>
        </p:nvSpPr>
        <p:spPr>
          <a:xfrm>
            <a:off x="756276" y="5929852"/>
            <a:ext cx="11492248" cy="2501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/* Base-line CSS for base level experience here */</a:t>
            </a:r>
          </a:p>
          <a:p>
            <a:pPr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endParaRPr/>
          </a:p>
          <a:p>
            <a:pPr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@supports (display: grid) {</a:t>
            </a:r>
          </a:p>
          <a:p>
            <a:pPr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endParaRPr/>
          </a:p>
          <a:p>
            <a:pPr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  /* Stash all your grid code in here */</a:t>
            </a:r>
          </a:p>
          <a:p>
            <a:pPr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endParaRPr/>
          </a:p>
          <a:p>
            <a:pPr algn="l"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}</a:t>
            </a: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Questions and Suggested Read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356615">
              <a:defRPr sz="8111" spc="162"/>
            </a:lvl1pPr>
          </a:lstStyle>
          <a:p>
            <a:r>
              <a:t>Questions and Suggested Reading</a:t>
            </a:r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Image" descr="Image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l="24150" t="1332" r="20400" b="374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98" name="The New CSS Layou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The</a:t>
            </a:r>
            <a:br/>
            <a:r>
              <a:t>New CSS Layout</a:t>
            </a:r>
          </a:p>
        </p:txBody>
      </p:sp>
      <p:sp>
        <p:nvSpPr>
          <p:cNvPr id="299" name="Rachel Andrew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Rachel Andrew</a:t>
            </a:r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Thank You!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Thank You!</a:t>
            </a:r>
          </a:p>
        </p:txBody>
      </p:sp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New_Template8">
  <a:themeElements>
    <a:clrScheme name="New_Template8">
      <a:dk1>
        <a:srgbClr val="5B5854"/>
      </a:dk1>
      <a:lt1>
        <a:srgbClr val="072B5B"/>
      </a:lt1>
      <a:dk2>
        <a:srgbClr val="5B5854"/>
      </a:dk2>
      <a:lt2>
        <a:srgbClr val="C9C3BA"/>
      </a:lt2>
      <a:accent1>
        <a:srgbClr val="708CA5"/>
      </a:accent1>
      <a:accent2>
        <a:srgbClr val="80A7A7"/>
      </a:accent2>
      <a:accent3>
        <a:srgbClr val="98A66D"/>
      </a:accent3>
      <a:accent4>
        <a:srgbClr val="CF9E5B"/>
      </a:accent4>
      <a:accent5>
        <a:srgbClr val="C87C6D"/>
      </a:accent5>
      <a:accent6>
        <a:srgbClr val="837B9A"/>
      </a:accent6>
      <a:hlink>
        <a:srgbClr val="0000FF"/>
      </a:hlink>
      <a:folHlink>
        <a:srgbClr val="FF00FF"/>
      </a:folHlink>
    </a:clrScheme>
    <a:fontScheme name="New_Template8">
      <a:majorFont>
        <a:latin typeface="Futura"/>
        <a:ea typeface="Futura"/>
        <a:cs typeface="Futura"/>
      </a:majorFont>
      <a:minorFont>
        <a:latin typeface="Futura"/>
        <a:ea typeface="Futura"/>
        <a:cs typeface="Futura"/>
      </a:minorFont>
    </a:fontScheme>
    <a:fmtScheme name="New_Templat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0" i="0" u="none" strike="noStrike" cap="all" spc="56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Futur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5">
              <a:alpha val="75000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t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B5854"/>
            </a:solidFill>
            <a:effectLst/>
            <a:uFillTx/>
            <a:latin typeface="Avenir Medium"/>
            <a:ea typeface="Avenir Medium"/>
            <a:cs typeface="Avenir Medium"/>
            <a:sym typeface="Avenir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New_Template8">
  <a:themeElements>
    <a:clrScheme name="New_Template8">
      <a:dk1>
        <a:srgbClr val="000000"/>
      </a:dk1>
      <a:lt1>
        <a:srgbClr val="FFFFFF"/>
      </a:lt1>
      <a:dk2>
        <a:srgbClr val="5B5854"/>
      </a:dk2>
      <a:lt2>
        <a:srgbClr val="C9C3BA"/>
      </a:lt2>
      <a:accent1>
        <a:srgbClr val="708CA5"/>
      </a:accent1>
      <a:accent2>
        <a:srgbClr val="80A7A7"/>
      </a:accent2>
      <a:accent3>
        <a:srgbClr val="98A66D"/>
      </a:accent3>
      <a:accent4>
        <a:srgbClr val="CF9E5B"/>
      </a:accent4>
      <a:accent5>
        <a:srgbClr val="C87C6D"/>
      </a:accent5>
      <a:accent6>
        <a:srgbClr val="837B9A"/>
      </a:accent6>
      <a:hlink>
        <a:srgbClr val="0000FF"/>
      </a:hlink>
      <a:folHlink>
        <a:srgbClr val="FF00FF"/>
      </a:folHlink>
    </a:clrScheme>
    <a:fontScheme name="New_Template8">
      <a:majorFont>
        <a:latin typeface="Futura"/>
        <a:ea typeface="Futura"/>
        <a:cs typeface="Futura"/>
      </a:majorFont>
      <a:minorFont>
        <a:latin typeface="Futura"/>
        <a:ea typeface="Futura"/>
        <a:cs typeface="Futura"/>
      </a:minorFont>
    </a:fontScheme>
    <a:fmtScheme name="New_Templat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0" i="0" u="none" strike="noStrike" cap="all" spc="56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Futur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5">
              <a:alpha val="75000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t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B5854"/>
            </a:solidFill>
            <a:effectLst/>
            <a:uFillTx/>
            <a:latin typeface="Avenir Medium"/>
            <a:ea typeface="Avenir Medium"/>
            <a:cs typeface="Avenir Medium"/>
            <a:sym typeface="Avenir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1270</Words>
  <Application>Microsoft Office PowerPoint</Application>
  <PresentationFormat>Custom</PresentationFormat>
  <Paragraphs>229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3" baseType="lpstr">
      <vt:lpstr>Andale Mono</vt:lpstr>
      <vt:lpstr>Avenir Book Oblique</vt:lpstr>
      <vt:lpstr>Avenir Heavy</vt:lpstr>
      <vt:lpstr>Avenir Medium</vt:lpstr>
      <vt:lpstr>Baskerville SemiBold</vt:lpstr>
      <vt:lpstr>Futura</vt:lpstr>
      <vt:lpstr>Helvetica Neue</vt:lpstr>
      <vt:lpstr>New_Template8</vt:lpstr>
      <vt:lpstr>Gettin’ Griddy With IT</vt:lpstr>
      <vt:lpstr>Stephen Fornal</vt:lpstr>
      <vt:lpstr>Layouts for Web</vt:lpstr>
      <vt:lpstr>Floats</vt:lpstr>
      <vt:lpstr>Solutions</vt:lpstr>
      <vt:lpstr>Solutions pt. 2</vt:lpstr>
      <vt:lpstr>The Flexible Box Module</vt:lpstr>
      <vt:lpstr>Example One</vt:lpstr>
      <vt:lpstr>Alignment in Flexbox</vt:lpstr>
      <vt:lpstr>Alignment in Flexbox pt. 1</vt:lpstr>
      <vt:lpstr>Alignment in Flexbox pt. 2</vt:lpstr>
      <vt:lpstr>Example Two</vt:lpstr>
      <vt:lpstr>The Grid Module</vt:lpstr>
      <vt:lpstr>Grid</vt:lpstr>
      <vt:lpstr>Grid pt. 2</vt:lpstr>
      <vt:lpstr>Column/Row Sizing</vt:lpstr>
      <vt:lpstr>Repeat Syntax</vt:lpstr>
      <vt:lpstr>Example Three</vt:lpstr>
      <vt:lpstr>Grid Positioning</vt:lpstr>
      <vt:lpstr>Grid Positioning pt. 2</vt:lpstr>
      <vt:lpstr>Grid Positioning pt. 3</vt:lpstr>
      <vt:lpstr>Example Four</vt:lpstr>
      <vt:lpstr>Grid Template Area</vt:lpstr>
      <vt:lpstr>Grid Template Areas</vt:lpstr>
      <vt:lpstr>Example Five</vt:lpstr>
      <vt:lpstr>Responsive by Default</vt:lpstr>
      <vt:lpstr>Responsive by Default pt. 2</vt:lpstr>
      <vt:lpstr>Responsive by Default pt. 3</vt:lpstr>
      <vt:lpstr>Example Six</vt:lpstr>
      <vt:lpstr>Current Support</vt:lpstr>
      <vt:lpstr>Can I Use This Now?</vt:lpstr>
      <vt:lpstr>Fallbacks</vt:lpstr>
      <vt:lpstr>Questions and Suggested Reading</vt:lpstr>
      <vt:lpstr>The New CSS Layout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Gettin’ Griddy With IT</dc:title>
  <cp:lastModifiedBy>Stephen C. Fornal</cp:lastModifiedBy>
  <cp:revision>4</cp:revision>
  <dcterms:modified xsi:type="dcterms:W3CDTF">2018-10-30T18:02:15Z</dcterms:modified>
</cp:coreProperties>
</file>